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6"/>
  </p:notesMasterIdLst>
  <p:sldIdLst>
    <p:sldId id="256" r:id="rId2"/>
    <p:sldId id="263" r:id="rId3"/>
    <p:sldId id="320" r:id="rId4"/>
    <p:sldId id="291" r:id="rId5"/>
    <p:sldId id="294" r:id="rId6"/>
    <p:sldId id="321" r:id="rId7"/>
    <p:sldId id="325" r:id="rId8"/>
    <p:sldId id="326" r:id="rId9"/>
    <p:sldId id="327" r:id="rId10"/>
    <p:sldId id="337" r:id="rId11"/>
    <p:sldId id="322" r:id="rId12"/>
    <p:sldId id="301" r:id="rId13"/>
    <p:sldId id="302" r:id="rId14"/>
    <p:sldId id="303" r:id="rId15"/>
    <p:sldId id="333" r:id="rId16"/>
    <p:sldId id="331" r:id="rId17"/>
    <p:sldId id="332" r:id="rId18"/>
    <p:sldId id="305" r:id="rId19"/>
    <p:sldId id="306" r:id="rId20"/>
    <p:sldId id="307" r:id="rId21"/>
    <p:sldId id="308" r:id="rId22"/>
    <p:sldId id="309" r:id="rId23"/>
    <p:sldId id="310" r:id="rId24"/>
    <p:sldId id="323" r:id="rId25"/>
    <p:sldId id="299" r:id="rId26"/>
    <p:sldId id="311" r:id="rId27"/>
    <p:sldId id="312" r:id="rId28"/>
    <p:sldId id="313" r:id="rId29"/>
    <p:sldId id="314" r:id="rId30"/>
    <p:sldId id="315" r:id="rId31"/>
    <p:sldId id="316" r:id="rId32"/>
    <p:sldId id="317" r:id="rId33"/>
    <p:sldId id="318" r:id="rId34"/>
    <p:sldId id="319" r:id="rId35"/>
    <p:sldId id="300" r:id="rId36"/>
    <p:sldId id="257" r:id="rId37"/>
    <p:sldId id="258" r:id="rId38"/>
    <p:sldId id="259" r:id="rId39"/>
    <p:sldId id="260" r:id="rId40"/>
    <p:sldId id="261" r:id="rId41"/>
    <p:sldId id="262" r:id="rId42"/>
    <p:sldId id="336" r:id="rId43"/>
    <p:sldId id="264" r:id="rId44"/>
    <p:sldId id="265" r:id="rId45"/>
  </p:sldIdLst>
  <p:sldSz cx="9144000" cy="5143500" type="screen16x9"/>
  <p:notesSz cx="6858000" cy="9144000"/>
  <p:embeddedFontLst>
    <p:embeddedFont>
      <p:font typeface="Bebas Neue" panose="020B0606020202050201" pitchFamily="34" charset="0"/>
      <p:regular r:id="rId47"/>
    </p:embeddedFont>
    <p:embeddedFont>
      <p:font typeface="Cambria Math" panose="02040503050406030204" pitchFamily="18" charset="0"/>
      <p:regular r:id="rId48"/>
    </p:embeddedFont>
    <p:embeddedFont>
      <p:font typeface="Catamaran" panose="020B0604020202020204" charset="0"/>
      <p:regular r:id="rId49"/>
      <p:bold r:id="rId50"/>
    </p:embeddedFont>
    <p:embeddedFont>
      <p:font typeface="Erica One" panose="020B0604020202020204" charset="0"/>
      <p:regular r:id="rId51"/>
    </p:embeddedFont>
    <p:embeddedFont>
      <p:font typeface="Segoe UI" panose="020B0502040204020203" pitchFamily="34" charset="0"/>
      <p:regular r:id="rId52"/>
      <p:bold r:id="rId53"/>
      <p:italic r:id="rId54"/>
      <p:boldItalic r:id="rId55"/>
    </p:embeddedFont>
    <p:embeddedFont>
      <p:font typeface="Trebuchet MS" panose="020B060302020202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DF29BB-F357-47A5-B8CB-9908D62BA5B8}">
  <a:tblStyle styleId="{B1DF29BB-F357-47A5-B8CB-9908D62BA5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46" y="3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321a111672_1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321a111672_1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321a111672_1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321a111672_1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7182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321a111672_1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321a111672_1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035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8947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321a111672_1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321a111672_1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7378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321a111672_1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321a111672_1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476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7475" y="-38100"/>
            <a:ext cx="9229360" cy="3735453"/>
            <a:chOff x="0" y="-38100"/>
            <a:chExt cx="9144318" cy="3735453"/>
          </a:xfrm>
        </p:grpSpPr>
        <p:sp>
          <p:nvSpPr>
            <p:cNvPr id="10" name="Google Shape;10;p2"/>
            <p:cNvSpPr/>
            <p:nvPr/>
          </p:nvSpPr>
          <p:spPr>
            <a:xfrm rot="10800000" flipH="1">
              <a:off x="175" y="3213555"/>
              <a:ext cx="9144143" cy="483798"/>
            </a:xfrm>
            <a:custGeom>
              <a:avLst/>
              <a:gdLst/>
              <a:ahLst/>
              <a:cxnLst/>
              <a:rect l="l" t="t" r="r" b="b"/>
              <a:pathLst>
                <a:path w="285420" h="15101" extrusionOk="0">
                  <a:moveTo>
                    <a:pt x="15647" y="1"/>
                  </a:moveTo>
                  <a:cubicBezTo>
                    <a:pt x="13937" y="1"/>
                    <a:pt x="12240" y="654"/>
                    <a:pt x="10947" y="1931"/>
                  </a:cubicBezTo>
                  <a:cubicBezTo>
                    <a:pt x="10064" y="2841"/>
                    <a:pt x="9181" y="3778"/>
                    <a:pt x="8244" y="4661"/>
                  </a:cubicBezTo>
                  <a:cubicBezTo>
                    <a:pt x="7001" y="5882"/>
                    <a:pt x="5330" y="6555"/>
                    <a:pt x="3627" y="6555"/>
                  </a:cubicBezTo>
                  <a:cubicBezTo>
                    <a:pt x="3203" y="6555"/>
                    <a:pt x="2777" y="6513"/>
                    <a:pt x="2355" y="6428"/>
                  </a:cubicBezTo>
                  <a:cubicBezTo>
                    <a:pt x="1552" y="6294"/>
                    <a:pt x="803" y="5946"/>
                    <a:pt x="0" y="5919"/>
                  </a:cubicBezTo>
                  <a:lnTo>
                    <a:pt x="0" y="15100"/>
                  </a:lnTo>
                  <a:lnTo>
                    <a:pt x="284331" y="15100"/>
                  </a:lnTo>
                  <a:cubicBezTo>
                    <a:pt x="284427" y="15100"/>
                    <a:pt x="284514" y="15100"/>
                    <a:pt x="284592" y="15100"/>
                  </a:cubicBezTo>
                  <a:cubicBezTo>
                    <a:pt x="285420" y="15100"/>
                    <a:pt x="285375" y="15055"/>
                    <a:pt x="285375" y="14029"/>
                  </a:cubicBezTo>
                  <a:lnTo>
                    <a:pt x="285375" y="1851"/>
                  </a:lnTo>
                  <a:cubicBezTo>
                    <a:pt x="285375" y="753"/>
                    <a:pt x="285322" y="646"/>
                    <a:pt x="284278" y="325"/>
                  </a:cubicBezTo>
                  <a:cubicBezTo>
                    <a:pt x="284144" y="272"/>
                    <a:pt x="284010" y="245"/>
                    <a:pt x="283876" y="218"/>
                  </a:cubicBezTo>
                  <a:cubicBezTo>
                    <a:pt x="283277" y="90"/>
                    <a:pt x="282692" y="25"/>
                    <a:pt x="282125" y="25"/>
                  </a:cubicBezTo>
                  <a:cubicBezTo>
                    <a:pt x="280311" y="25"/>
                    <a:pt x="278672" y="691"/>
                    <a:pt x="277265" y="2118"/>
                  </a:cubicBezTo>
                  <a:cubicBezTo>
                    <a:pt x="276355" y="3028"/>
                    <a:pt x="275499" y="3992"/>
                    <a:pt x="274535" y="4822"/>
                  </a:cubicBezTo>
                  <a:cubicBezTo>
                    <a:pt x="273197" y="6019"/>
                    <a:pt x="271720" y="6602"/>
                    <a:pt x="270142" y="6602"/>
                  </a:cubicBezTo>
                  <a:cubicBezTo>
                    <a:pt x="269321" y="6602"/>
                    <a:pt x="268473" y="6445"/>
                    <a:pt x="267603" y="6133"/>
                  </a:cubicBezTo>
                  <a:cubicBezTo>
                    <a:pt x="266318" y="5625"/>
                    <a:pt x="265194" y="4795"/>
                    <a:pt x="264338" y="3724"/>
                  </a:cubicBezTo>
                  <a:cubicBezTo>
                    <a:pt x="263829" y="3109"/>
                    <a:pt x="263267" y="2520"/>
                    <a:pt x="262678" y="1985"/>
                  </a:cubicBezTo>
                  <a:cubicBezTo>
                    <a:pt x="262009" y="1315"/>
                    <a:pt x="261206" y="807"/>
                    <a:pt x="260323" y="486"/>
                  </a:cubicBezTo>
                  <a:cubicBezTo>
                    <a:pt x="259443" y="184"/>
                    <a:pt x="258597" y="32"/>
                    <a:pt x="257784" y="32"/>
                  </a:cubicBezTo>
                  <a:cubicBezTo>
                    <a:pt x="256074" y="32"/>
                    <a:pt x="254511" y="704"/>
                    <a:pt x="253096" y="2065"/>
                  </a:cubicBezTo>
                  <a:cubicBezTo>
                    <a:pt x="252159" y="2948"/>
                    <a:pt x="251276" y="3885"/>
                    <a:pt x="250366" y="4795"/>
                  </a:cubicBezTo>
                  <a:cubicBezTo>
                    <a:pt x="249188" y="5919"/>
                    <a:pt x="247582" y="6561"/>
                    <a:pt x="245949" y="6588"/>
                  </a:cubicBezTo>
                  <a:cubicBezTo>
                    <a:pt x="245870" y="6591"/>
                    <a:pt x="245792" y="6592"/>
                    <a:pt x="245714" y="6592"/>
                  </a:cubicBezTo>
                  <a:cubicBezTo>
                    <a:pt x="243474" y="6592"/>
                    <a:pt x="241749" y="5489"/>
                    <a:pt x="240275" y="3885"/>
                  </a:cubicBezTo>
                  <a:cubicBezTo>
                    <a:pt x="239686" y="3243"/>
                    <a:pt x="239097" y="2573"/>
                    <a:pt x="238455" y="1985"/>
                  </a:cubicBezTo>
                  <a:cubicBezTo>
                    <a:pt x="237134" y="676"/>
                    <a:pt x="235414" y="27"/>
                    <a:pt x="233696" y="27"/>
                  </a:cubicBezTo>
                  <a:cubicBezTo>
                    <a:pt x="231934" y="27"/>
                    <a:pt x="230174" y="710"/>
                    <a:pt x="228846" y="2065"/>
                  </a:cubicBezTo>
                  <a:cubicBezTo>
                    <a:pt x="227936" y="2948"/>
                    <a:pt x="227080" y="3858"/>
                    <a:pt x="226170" y="4741"/>
                  </a:cubicBezTo>
                  <a:cubicBezTo>
                    <a:pt x="224888" y="5983"/>
                    <a:pt x="223232" y="6605"/>
                    <a:pt x="221576" y="6605"/>
                  </a:cubicBezTo>
                  <a:cubicBezTo>
                    <a:pt x="219946" y="6605"/>
                    <a:pt x="218317" y="6003"/>
                    <a:pt x="217043" y="4795"/>
                  </a:cubicBezTo>
                  <a:cubicBezTo>
                    <a:pt x="216052" y="3858"/>
                    <a:pt x="215115" y="2868"/>
                    <a:pt x="214152" y="1931"/>
                  </a:cubicBezTo>
                  <a:cubicBezTo>
                    <a:pt x="212834" y="666"/>
                    <a:pt x="211139" y="37"/>
                    <a:pt x="209448" y="37"/>
                  </a:cubicBezTo>
                  <a:cubicBezTo>
                    <a:pt x="207739" y="37"/>
                    <a:pt x="206035" y="680"/>
                    <a:pt x="204730" y="1958"/>
                  </a:cubicBezTo>
                  <a:cubicBezTo>
                    <a:pt x="203794" y="2841"/>
                    <a:pt x="202910" y="3778"/>
                    <a:pt x="202000" y="4688"/>
                  </a:cubicBezTo>
                  <a:cubicBezTo>
                    <a:pt x="200702" y="5959"/>
                    <a:pt x="199016" y="6595"/>
                    <a:pt x="197333" y="6595"/>
                  </a:cubicBezTo>
                  <a:cubicBezTo>
                    <a:pt x="195650" y="6595"/>
                    <a:pt x="193971" y="5959"/>
                    <a:pt x="192686" y="4688"/>
                  </a:cubicBezTo>
                  <a:cubicBezTo>
                    <a:pt x="191749" y="3751"/>
                    <a:pt x="190866" y="2788"/>
                    <a:pt x="189902" y="1904"/>
                  </a:cubicBezTo>
                  <a:cubicBezTo>
                    <a:pt x="188522" y="656"/>
                    <a:pt x="186981" y="23"/>
                    <a:pt x="185299" y="23"/>
                  </a:cubicBezTo>
                  <a:cubicBezTo>
                    <a:pt x="184600" y="23"/>
                    <a:pt x="183877" y="132"/>
                    <a:pt x="183131" y="352"/>
                  </a:cubicBezTo>
                  <a:cubicBezTo>
                    <a:pt x="182113" y="700"/>
                    <a:pt x="181177" y="1262"/>
                    <a:pt x="180400" y="2011"/>
                  </a:cubicBezTo>
                  <a:cubicBezTo>
                    <a:pt x="179357" y="2975"/>
                    <a:pt x="178500" y="4153"/>
                    <a:pt x="177349" y="5089"/>
                  </a:cubicBezTo>
                  <a:cubicBezTo>
                    <a:pt x="176125" y="6099"/>
                    <a:pt x="174633" y="6597"/>
                    <a:pt x="173142" y="6597"/>
                  </a:cubicBezTo>
                  <a:cubicBezTo>
                    <a:pt x="171472" y="6597"/>
                    <a:pt x="169804" y="5972"/>
                    <a:pt x="168516" y="4741"/>
                  </a:cubicBezTo>
                  <a:cubicBezTo>
                    <a:pt x="167660" y="3912"/>
                    <a:pt x="166830" y="3082"/>
                    <a:pt x="166027" y="2225"/>
                  </a:cubicBezTo>
                  <a:cubicBezTo>
                    <a:pt x="165572" y="1770"/>
                    <a:pt x="165064" y="1369"/>
                    <a:pt x="164528" y="1048"/>
                  </a:cubicBezTo>
                  <a:cubicBezTo>
                    <a:pt x="163351" y="352"/>
                    <a:pt x="162166" y="4"/>
                    <a:pt x="160985" y="4"/>
                  </a:cubicBezTo>
                  <a:cubicBezTo>
                    <a:pt x="159804" y="4"/>
                    <a:pt x="158627" y="352"/>
                    <a:pt x="157462" y="1048"/>
                  </a:cubicBezTo>
                  <a:cubicBezTo>
                    <a:pt x="156472" y="1663"/>
                    <a:pt x="155615" y="2440"/>
                    <a:pt x="154893" y="3350"/>
                  </a:cubicBezTo>
                  <a:cubicBezTo>
                    <a:pt x="154304" y="4046"/>
                    <a:pt x="153662" y="4661"/>
                    <a:pt x="152939" y="5223"/>
                  </a:cubicBezTo>
                  <a:cubicBezTo>
                    <a:pt x="151895" y="6026"/>
                    <a:pt x="150637" y="6508"/>
                    <a:pt x="149326" y="6561"/>
                  </a:cubicBezTo>
                  <a:cubicBezTo>
                    <a:pt x="149172" y="6572"/>
                    <a:pt x="149018" y="6577"/>
                    <a:pt x="148865" y="6577"/>
                  </a:cubicBezTo>
                  <a:cubicBezTo>
                    <a:pt x="147076" y="6577"/>
                    <a:pt x="145364" y="5861"/>
                    <a:pt x="144106" y="4554"/>
                  </a:cubicBezTo>
                  <a:cubicBezTo>
                    <a:pt x="143196" y="3671"/>
                    <a:pt x="142340" y="2761"/>
                    <a:pt x="141430" y="1878"/>
                  </a:cubicBezTo>
                  <a:cubicBezTo>
                    <a:pt x="140134" y="657"/>
                    <a:pt x="138466" y="31"/>
                    <a:pt x="136787" y="31"/>
                  </a:cubicBezTo>
                  <a:cubicBezTo>
                    <a:pt x="135483" y="31"/>
                    <a:pt x="134172" y="409"/>
                    <a:pt x="133025" y="1182"/>
                  </a:cubicBezTo>
                  <a:cubicBezTo>
                    <a:pt x="132142" y="1824"/>
                    <a:pt x="131339" y="2573"/>
                    <a:pt x="130643" y="3430"/>
                  </a:cubicBezTo>
                  <a:cubicBezTo>
                    <a:pt x="129706" y="4527"/>
                    <a:pt x="128662" y="5544"/>
                    <a:pt x="127271" y="6080"/>
                  </a:cubicBezTo>
                  <a:cubicBezTo>
                    <a:pt x="126342" y="6435"/>
                    <a:pt x="125439" y="6613"/>
                    <a:pt x="124566" y="6613"/>
                  </a:cubicBezTo>
                  <a:cubicBezTo>
                    <a:pt x="122873" y="6613"/>
                    <a:pt x="121296" y="5941"/>
                    <a:pt x="119883" y="4581"/>
                  </a:cubicBezTo>
                  <a:cubicBezTo>
                    <a:pt x="118973" y="3698"/>
                    <a:pt x="118117" y="2761"/>
                    <a:pt x="117207" y="1904"/>
                  </a:cubicBezTo>
                  <a:cubicBezTo>
                    <a:pt x="115841" y="635"/>
                    <a:pt x="114310" y="15"/>
                    <a:pt x="112632" y="15"/>
                  </a:cubicBezTo>
                  <a:cubicBezTo>
                    <a:pt x="111975" y="15"/>
                    <a:pt x="111296" y="110"/>
                    <a:pt x="110596" y="298"/>
                  </a:cubicBezTo>
                  <a:cubicBezTo>
                    <a:pt x="108963" y="753"/>
                    <a:pt x="107758" y="1878"/>
                    <a:pt x="106688" y="3109"/>
                  </a:cubicBezTo>
                  <a:cubicBezTo>
                    <a:pt x="106206" y="3644"/>
                    <a:pt x="105698" y="4179"/>
                    <a:pt x="105189" y="4661"/>
                  </a:cubicBezTo>
                  <a:cubicBezTo>
                    <a:pt x="103868" y="5943"/>
                    <a:pt x="102162" y="6579"/>
                    <a:pt x="100461" y="6579"/>
                  </a:cubicBezTo>
                  <a:cubicBezTo>
                    <a:pt x="98716" y="6579"/>
                    <a:pt x="96975" y="5909"/>
                    <a:pt x="95660" y="4581"/>
                  </a:cubicBezTo>
                  <a:cubicBezTo>
                    <a:pt x="94724" y="3671"/>
                    <a:pt x="93840" y="2734"/>
                    <a:pt x="92930" y="1851"/>
                  </a:cubicBezTo>
                  <a:cubicBezTo>
                    <a:pt x="91753" y="700"/>
                    <a:pt x="90173" y="57"/>
                    <a:pt x="88514" y="31"/>
                  </a:cubicBezTo>
                  <a:cubicBezTo>
                    <a:pt x="88408" y="26"/>
                    <a:pt x="88303" y="24"/>
                    <a:pt x="88200" y="24"/>
                  </a:cubicBezTo>
                  <a:cubicBezTo>
                    <a:pt x="85996" y="24"/>
                    <a:pt x="84270" y="1097"/>
                    <a:pt x="82813" y="2707"/>
                  </a:cubicBezTo>
                  <a:cubicBezTo>
                    <a:pt x="82251" y="3323"/>
                    <a:pt x="81662" y="3965"/>
                    <a:pt x="81046" y="4554"/>
                  </a:cubicBezTo>
                  <a:cubicBezTo>
                    <a:pt x="79721" y="5906"/>
                    <a:pt x="77975" y="6582"/>
                    <a:pt x="76229" y="6582"/>
                  </a:cubicBezTo>
                  <a:cubicBezTo>
                    <a:pt x="74482" y="6582"/>
                    <a:pt x="72736" y="5906"/>
                    <a:pt x="71411" y="4554"/>
                  </a:cubicBezTo>
                  <a:cubicBezTo>
                    <a:pt x="70501" y="3671"/>
                    <a:pt x="69617" y="2734"/>
                    <a:pt x="68681" y="1824"/>
                  </a:cubicBezTo>
                  <a:cubicBezTo>
                    <a:pt x="67503" y="673"/>
                    <a:pt x="65924" y="31"/>
                    <a:pt x="64264" y="31"/>
                  </a:cubicBezTo>
                  <a:cubicBezTo>
                    <a:pt x="64182" y="28"/>
                    <a:pt x="64101" y="26"/>
                    <a:pt x="64020" y="26"/>
                  </a:cubicBezTo>
                  <a:cubicBezTo>
                    <a:pt x="61860" y="26"/>
                    <a:pt x="60142" y="1052"/>
                    <a:pt x="58697" y="2600"/>
                  </a:cubicBezTo>
                  <a:cubicBezTo>
                    <a:pt x="58001" y="3350"/>
                    <a:pt x="57359" y="4099"/>
                    <a:pt x="56583" y="4768"/>
                  </a:cubicBezTo>
                  <a:cubicBezTo>
                    <a:pt x="55343" y="5951"/>
                    <a:pt x="53708" y="6576"/>
                    <a:pt x="52038" y="6576"/>
                  </a:cubicBezTo>
                  <a:cubicBezTo>
                    <a:pt x="51365" y="6576"/>
                    <a:pt x="50686" y="6475"/>
                    <a:pt x="50025" y="6267"/>
                  </a:cubicBezTo>
                  <a:cubicBezTo>
                    <a:pt x="48847" y="5946"/>
                    <a:pt x="47937" y="5250"/>
                    <a:pt x="47054" y="4447"/>
                  </a:cubicBezTo>
                  <a:cubicBezTo>
                    <a:pt x="46064" y="3564"/>
                    <a:pt x="45314" y="2520"/>
                    <a:pt x="44297" y="1637"/>
                  </a:cubicBezTo>
                  <a:cubicBezTo>
                    <a:pt x="43030" y="559"/>
                    <a:pt x="41469" y="22"/>
                    <a:pt x="39912" y="22"/>
                  </a:cubicBezTo>
                  <a:cubicBezTo>
                    <a:pt x="38180" y="22"/>
                    <a:pt x="36454" y="687"/>
                    <a:pt x="35143" y="2011"/>
                  </a:cubicBezTo>
                  <a:cubicBezTo>
                    <a:pt x="34233" y="2921"/>
                    <a:pt x="33350" y="3858"/>
                    <a:pt x="32413" y="4741"/>
                  </a:cubicBezTo>
                  <a:cubicBezTo>
                    <a:pt x="31126" y="5954"/>
                    <a:pt x="29461" y="6572"/>
                    <a:pt x="27785" y="6572"/>
                  </a:cubicBezTo>
                  <a:cubicBezTo>
                    <a:pt x="26465" y="6572"/>
                    <a:pt x="25138" y="6189"/>
                    <a:pt x="23982" y="5411"/>
                  </a:cubicBezTo>
                  <a:cubicBezTo>
                    <a:pt x="23099" y="4768"/>
                    <a:pt x="22296" y="3992"/>
                    <a:pt x="21600" y="3162"/>
                  </a:cubicBezTo>
                  <a:cubicBezTo>
                    <a:pt x="20984" y="2413"/>
                    <a:pt x="20262" y="1770"/>
                    <a:pt x="19485" y="1208"/>
                  </a:cubicBezTo>
                  <a:cubicBezTo>
                    <a:pt x="18324" y="399"/>
                    <a:pt x="16982" y="1"/>
                    <a:pt x="15647" y="1"/>
                  </a:cubicBezTo>
                  <a:close/>
                </a:path>
              </a:pathLst>
            </a:custGeom>
            <a:solidFill>
              <a:srgbClr val="94A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38100"/>
              <a:ext cx="9144000" cy="3415200"/>
            </a:xfrm>
            <a:prstGeom prst="rect">
              <a:avLst/>
            </a:prstGeom>
            <a:solidFill>
              <a:srgbClr val="94A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txBox="1">
            <a:spLocks noGrp="1"/>
          </p:cNvSpPr>
          <p:nvPr>
            <p:ph type="ctrTitle"/>
          </p:nvPr>
        </p:nvSpPr>
        <p:spPr>
          <a:xfrm>
            <a:off x="941747" y="947225"/>
            <a:ext cx="7076400" cy="19185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4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grpSp>
        <p:nvGrpSpPr>
          <p:cNvPr id="13" name="Google Shape;13;p2"/>
          <p:cNvGrpSpPr/>
          <p:nvPr/>
        </p:nvGrpSpPr>
        <p:grpSpPr>
          <a:xfrm>
            <a:off x="0" y="3439996"/>
            <a:ext cx="9144000" cy="1703494"/>
            <a:chOff x="-5048250" y="5805671"/>
            <a:chExt cx="9144000" cy="1703494"/>
          </a:xfrm>
        </p:grpSpPr>
        <p:grpSp>
          <p:nvGrpSpPr>
            <p:cNvPr id="14" name="Google Shape;14;p2"/>
            <p:cNvGrpSpPr/>
            <p:nvPr/>
          </p:nvGrpSpPr>
          <p:grpSpPr>
            <a:xfrm flipH="1">
              <a:off x="-5048250" y="6760378"/>
              <a:ext cx="9144000" cy="746475"/>
              <a:chOff x="0" y="148125"/>
              <a:chExt cx="9144000" cy="746475"/>
            </a:xfrm>
          </p:grpSpPr>
          <p:cxnSp>
            <p:nvCxnSpPr>
              <p:cNvPr id="15" name="Google Shape;15;p2"/>
              <p:cNvCxnSpPr/>
              <p:nvPr/>
            </p:nvCxnSpPr>
            <p:spPr>
              <a:xfrm>
                <a:off x="0" y="148125"/>
                <a:ext cx="9144000" cy="0"/>
              </a:xfrm>
              <a:prstGeom prst="straightConnector1">
                <a:avLst/>
              </a:prstGeom>
              <a:noFill/>
              <a:ln w="9525" cap="flat" cmpd="sng">
                <a:solidFill>
                  <a:srgbClr val="91A1BA"/>
                </a:solidFill>
                <a:prstDash val="solid"/>
                <a:round/>
                <a:headEnd type="none" w="med" len="med"/>
                <a:tailEnd type="none" w="med" len="med"/>
              </a:ln>
            </p:spPr>
          </p:cxnSp>
          <p:cxnSp>
            <p:nvCxnSpPr>
              <p:cNvPr id="16" name="Google Shape;16;p2"/>
              <p:cNvCxnSpPr/>
              <p:nvPr/>
            </p:nvCxnSpPr>
            <p:spPr>
              <a:xfrm>
                <a:off x="0" y="334744"/>
                <a:ext cx="9144000" cy="0"/>
              </a:xfrm>
              <a:prstGeom prst="straightConnector1">
                <a:avLst/>
              </a:prstGeom>
              <a:noFill/>
              <a:ln w="9525" cap="flat" cmpd="sng">
                <a:solidFill>
                  <a:srgbClr val="91A1BA"/>
                </a:solidFill>
                <a:prstDash val="solid"/>
                <a:round/>
                <a:headEnd type="none" w="med" len="med"/>
                <a:tailEnd type="none" w="med" len="med"/>
              </a:ln>
            </p:spPr>
          </p:cxnSp>
          <p:cxnSp>
            <p:nvCxnSpPr>
              <p:cNvPr id="17" name="Google Shape;17;p2"/>
              <p:cNvCxnSpPr/>
              <p:nvPr/>
            </p:nvCxnSpPr>
            <p:spPr>
              <a:xfrm>
                <a:off x="0" y="521363"/>
                <a:ext cx="9144000" cy="0"/>
              </a:xfrm>
              <a:prstGeom prst="straightConnector1">
                <a:avLst/>
              </a:prstGeom>
              <a:noFill/>
              <a:ln w="9525" cap="flat" cmpd="sng">
                <a:solidFill>
                  <a:srgbClr val="91A1BA"/>
                </a:solidFill>
                <a:prstDash val="solid"/>
                <a:round/>
                <a:headEnd type="none" w="med" len="med"/>
                <a:tailEnd type="none" w="med" len="med"/>
              </a:ln>
            </p:spPr>
          </p:cxnSp>
          <p:cxnSp>
            <p:nvCxnSpPr>
              <p:cNvPr id="18" name="Google Shape;18;p2"/>
              <p:cNvCxnSpPr/>
              <p:nvPr/>
            </p:nvCxnSpPr>
            <p:spPr>
              <a:xfrm>
                <a:off x="0" y="707981"/>
                <a:ext cx="9144000" cy="0"/>
              </a:xfrm>
              <a:prstGeom prst="straightConnector1">
                <a:avLst/>
              </a:prstGeom>
              <a:noFill/>
              <a:ln w="9525" cap="flat" cmpd="sng">
                <a:solidFill>
                  <a:srgbClr val="91A1BA"/>
                </a:solidFill>
                <a:prstDash val="solid"/>
                <a:round/>
                <a:headEnd type="none" w="med" len="med"/>
                <a:tailEnd type="none" w="med" len="med"/>
              </a:ln>
            </p:spPr>
          </p:cxnSp>
          <p:cxnSp>
            <p:nvCxnSpPr>
              <p:cNvPr id="19" name="Google Shape;19;p2"/>
              <p:cNvCxnSpPr/>
              <p:nvPr/>
            </p:nvCxnSpPr>
            <p:spPr>
              <a:xfrm>
                <a:off x="0" y="894600"/>
                <a:ext cx="9144000" cy="0"/>
              </a:xfrm>
              <a:prstGeom prst="straightConnector1">
                <a:avLst/>
              </a:prstGeom>
              <a:noFill/>
              <a:ln w="9525" cap="flat" cmpd="sng">
                <a:solidFill>
                  <a:srgbClr val="91A1BA"/>
                </a:solidFill>
                <a:prstDash val="solid"/>
                <a:round/>
                <a:headEnd type="none" w="med" len="med"/>
                <a:tailEnd type="none" w="med" len="med"/>
              </a:ln>
            </p:spPr>
          </p:cxnSp>
        </p:grpSp>
        <p:grpSp>
          <p:nvGrpSpPr>
            <p:cNvPr id="20" name="Google Shape;20;p2"/>
            <p:cNvGrpSpPr/>
            <p:nvPr/>
          </p:nvGrpSpPr>
          <p:grpSpPr>
            <a:xfrm flipH="1">
              <a:off x="-4922000" y="5805671"/>
              <a:ext cx="8891025" cy="1703494"/>
              <a:chOff x="69413" y="1182463"/>
              <a:chExt cx="8891025" cy="885300"/>
            </a:xfrm>
          </p:grpSpPr>
          <p:cxnSp>
            <p:nvCxnSpPr>
              <p:cNvPr id="21" name="Google Shape;21;p2"/>
              <p:cNvCxnSpPr/>
              <p:nvPr/>
            </p:nvCxnSpPr>
            <p:spPr>
              <a:xfrm rot="5400000">
                <a:off x="367681"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22" name="Google Shape;22;p2"/>
              <p:cNvCxnSpPr/>
              <p:nvPr/>
            </p:nvCxnSpPr>
            <p:spPr>
              <a:xfrm rot="5400000">
                <a:off x="182452"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23" name="Google Shape;23;p2"/>
              <p:cNvCxnSpPr/>
              <p:nvPr/>
            </p:nvCxnSpPr>
            <p:spPr>
              <a:xfrm rot="5400000">
                <a:off x="-2778"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24" name="Google Shape;24;p2"/>
              <p:cNvCxnSpPr/>
              <p:nvPr/>
            </p:nvCxnSpPr>
            <p:spPr>
              <a:xfrm rot="5400000">
                <a:off x="-188008"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25" name="Google Shape;25;p2"/>
              <p:cNvCxnSpPr/>
              <p:nvPr/>
            </p:nvCxnSpPr>
            <p:spPr>
              <a:xfrm rot="5400000">
                <a:off x="-373237"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26" name="Google Shape;26;p2"/>
              <p:cNvCxnSpPr/>
              <p:nvPr/>
            </p:nvCxnSpPr>
            <p:spPr>
              <a:xfrm rot="5400000">
                <a:off x="552911"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27" name="Google Shape;27;p2"/>
              <p:cNvCxnSpPr/>
              <p:nvPr/>
            </p:nvCxnSpPr>
            <p:spPr>
              <a:xfrm rot="5400000">
                <a:off x="1479059"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28" name="Google Shape;28;p2"/>
              <p:cNvCxnSpPr/>
              <p:nvPr/>
            </p:nvCxnSpPr>
            <p:spPr>
              <a:xfrm rot="5400000">
                <a:off x="1293830"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29" name="Google Shape;29;p2"/>
              <p:cNvCxnSpPr/>
              <p:nvPr/>
            </p:nvCxnSpPr>
            <p:spPr>
              <a:xfrm rot="5400000">
                <a:off x="1108600"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30" name="Google Shape;30;p2"/>
              <p:cNvCxnSpPr/>
              <p:nvPr/>
            </p:nvCxnSpPr>
            <p:spPr>
              <a:xfrm rot="5400000">
                <a:off x="923370"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31" name="Google Shape;31;p2"/>
              <p:cNvCxnSpPr/>
              <p:nvPr/>
            </p:nvCxnSpPr>
            <p:spPr>
              <a:xfrm rot="5400000">
                <a:off x="738141"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32" name="Google Shape;32;p2"/>
              <p:cNvCxnSpPr/>
              <p:nvPr/>
            </p:nvCxnSpPr>
            <p:spPr>
              <a:xfrm rot="5400000">
                <a:off x="1664289"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33" name="Google Shape;33;p2"/>
              <p:cNvCxnSpPr/>
              <p:nvPr/>
            </p:nvCxnSpPr>
            <p:spPr>
              <a:xfrm rot="5400000">
                <a:off x="2590438"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34" name="Google Shape;34;p2"/>
              <p:cNvCxnSpPr/>
              <p:nvPr/>
            </p:nvCxnSpPr>
            <p:spPr>
              <a:xfrm rot="5400000">
                <a:off x="2405208"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35" name="Google Shape;35;p2"/>
              <p:cNvCxnSpPr/>
              <p:nvPr/>
            </p:nvCxnSpPr>
            <p:spPr>
              <a:xfrm rot="5400000">
                <a:off x="2219978"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36" name="Google Shape;36;p2"/>
              <p:cNvCxnSpPr/>
              <p:nvPr/>
            </p:nvCxnSpPr>
            <p:spPr>
              <a:xfrm rot="5400000">
                <a:off x="2034748"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37" name="Google Shape;37;p2"/>
              <p:cNvCxnSpPr/>
              <p:nvPr/>
            </p:nvCxnSpPr>
            <p:spPr>
              <a:xfrm rot="5400000">
                <a:off x="1849519"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38" name="Google Shape;38;p2"/>
              <p:cNvCxnSpPr/>
              <p:nvPr/>
            </p:nvCxnSpPr>
            <p:spPr>
              <a:xfrm rot="5400000">
                <a:off x="2775667"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39" name="Google Shape;39;p2"/>
              <p:cNvCxnSpPr/>
              <p:nvPr/>
            </p:nvCxnSpPr>
            <p:spPr>
              <a:xfrm rot="5400000">
                <a:off x="3701816"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40" name="Google Shape;40;p2"/>
              <p:cNvCxnSpPr/>
              <p:nvPr/>
            </p:nvCxnSpPr>
            <p:spPr>
              <a:xfrm rot="5400000">
                <a:off x="3516586"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41" name="Google Shape;41;p2"/>
              <p:cNvCxnSpPr/>
              <p:nvPr/>
            </p:nvCxnSpPr>
            <p:spPr>
              <a:xfrm rot="5400000">
                <a:off x="3331356"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42" name="Google Shape;42;p2"/>
              <p:cNvCxnSpPr/>
              <p:nvPr/>
            </p:nvCxnSpPr>
            <p:spPr>
              <a:xfrm rot="5400000">
                <a:off x="3146127"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43" name="Google Shape;43;p2"/>
              <p:cNvCxnSpPr/>
              <p:nvPr/>
            </p:nvCxnSpPr>
            <p:spPr>
              <a:xfrm rot="5400000">
                <a:off x="2960897"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44" name="Google Shape;44;p2"/>
              <p:cNvCxnSpPr/>
              <p:nvPr/>
            </p:nvCxnSpPr>
            <p:spPr>
              <a:xfrm rot="5400000">
                <a:off x="3887045"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45" name="Google Shape;45;p2"/>
              <p:cNvCxnSpPr/>
              <p:nvPr/>
            </p:nvCxnSpPr>
            <p:spPr>
              <a:xfrm rot="5400000">
                <a:off x="4813194"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46" name="Google Shape;46;p2"/>
              <p:cNvCxnSpPr/>
              <p:nvPr/>
            </p:nvCxnSpPr>
            <p:spPr>
              <a:xfrm rot="5400000">
                <a:off x="4627964"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47" name="Google Shape;47;p2"/>
              <p:cNvCxnSpPr/>
              <p:nvPr/>
            </p:nvCxnSpPr>
            <p:spPr>
              <a:xfrm rot="5400000">
                <a:off x="4442734"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48" name="Google Shape;48;p2"/>
              <p:cNvCxnSpPr/>
              <p:nvPr/>
            </p:nvCxnSpPr>
            <p:spPr>
              <a:xfrm rot="5400000">
                <a:off x="4257505"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49" name="Google Shape;49;p2"/>
              <p:cNvCxnSpPr/>
              <p:nvPr/>
            </p:nvCxnSpPr>
            <p:spPr>
              <a:xfrm rot="5400000">
                <a:off x="4072275"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50" name="Google Shape;50;p2"/>
              <p:cNvCxnSpPr/>
              <p:nvPr/>
            </p:nvCxnSpPr>
            <p:spPr>
              <a:xfrm rot="5400000">
                <a:off x="4998423"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51" name="Google Shape;51;p2"/>
              <p:cNvCxnSpPr/>
              <p:nvPr/>
            </p:nvCxnSpPr>
            <p:spPr>
              <a:xfrm rot="5400000">
                <a:off x="5924572"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52" name="Google Shape;52;p2"/>
              <p:cNvCxnSpPr/>
              <p:nvPr/>
            </p:nvCxnSpPr>
            <p:spPr>
              <a:xfrm rot="5400000">
                <a:off x="5739342"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53" name="Google Shape;53;p2"/>
              <p:cNvCxnSpPr/>
              <p:nvPr/>
            </p:nvCxnSpPr>
            <p:spPr>
              <a:xfrm rot="5400000">
                <a:off x="5554113"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54" name="Google Shape;54;p2"/>
              <p:cNvCxnSpPr/>
              <p:nvPr/>
            </p:nvCxnSpPr>
            <p:spPr>
              <a:xfrm rot="5400000">
                <a:off x="5368883"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55" name="Google Shape;55;p2"/>
              <p:cNvCxnSpPr/>
              <p:nvPr/>
            </p:nvCxnSpPr>
            <p:spPr>
              <a:xfrm rot="5400000">
                <a:off x="5183653"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56" name="Google Shape;56;p2"/>
              <p:cNvCxnSpPr/>
              <p:nvPr/>
            </p:nvCxnSpPr>
            <p:spPr>
              <a:xfrm rot="5400000">
                <a:off x="6109802"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57" name="Google Shape;57;p2"/>
              <p:cNvCxnSpPr/>
              <p:nvPr/>
            </p:nvCxnSpPr>
            <p:spPr>
              <a:xfrm rot="5400000">
                <a:off x="7035950"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58" name="Google Shape;58;p2"/>
              <p:cNvCxnSpPr/>
              <p:nvPr/>
            </p:nvCxnSpPr>
            <p:spPr>
              <a:xfrm rot="5400000">
                <a:off x="6850720"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59" name="Google Shape;59;p2"/>
              <p:cNvCxnSpPr/>
              <p:nvPr/>
            </p:nvCxnSpPr>
            <p:spPr>
              <a:xfrm rot="5400000">
                <a:off x="6665491"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60" name="Google Shape;60;p2"/>
              <p:cNvCxnSpPr/>
              <p:nvPr/>
            </p:nvCxnSpPr>
            <p:spPr>
              <a:xfrm rot="5400000">
                <a:off x="6480261"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61" name="Google Shape;61;p2"/>
              <p:cNvCxnSpPr/>
              <p:nvPr/>
            </p:nvCxnSpPr>
            <p:spPr>
              <a:xfrm rot="5400000">
                <a:off x="6295031"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62" name="Google Shape;62;p2"/>
              <p:cNvCxnSpPr/>
              <p:nvPr/>
            </p:nvCxnSpPr>
            <p:spPr>
              <a:xfrm rot="5400000">
                <a:off x="7221180"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63" name="Google Shape;63;p2"/>
              <p:cNvCxnSpPr/>
              <p:nvPr/>
            </p:nvCxnSpPr>
            <p:spPr>
              <a:xfrm rot="5400000">
                <a:off x="8147328"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64" name="Google Shape;64;p2"/>
              <p:cNvCxnSpPr/>
              <p:nvPr/>
            </p:nvCxnSpPr>
            <p:spPr>
              <a:xfrm rot="5400000">
                <a:off x="7962098"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65" name="Google Shape;65;p2"/>
              <p:cNvCxnSpPr/>
              <p:nvPr/>
            </p:nvCxnSpPr>
            <p:spPr>
              <a:xfrm rot="5400000">
                <a:off x="7776869"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66" name="Google Shape;66;p2"/>
              <p:cNvCxnSpPr/>
              <p:nvPr/>
            </p:nvCxnSpPr>
            <p:spPr>
              <a:xfrm rot="5400000">
                <a:off x="7591639"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67" name="Google Shape;67;p2"/>
              <p:cNvCxnSpPr/>
              <p:nvPr/>
            </p:nvCxnSpPr>
            <p:spPr>
              <a:xfrm rot="5400000">
                <a:off x="7406409"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68" name="Google Shape;68;p2"/>
              <p:cNvCxnSpPr/>
              <p:nvPr/>
            </p:nvCxnSpPr>
            <p:spPr>
              <a:xfrm rot="5400000">
                <a:off x="8332558" y="1625113"/>
                <a:ext cx="885300" cy="0"/>
              </a:xfrm>
              <a:prstGeom prst="straightConnector1">
                <a:avLst/>
              </a:prstGeom>
              <a:noFill/>
              <a:ln w="9525" cap="flat" cmpd="sng">
                <a:solidFill>
                  <a:srgbClr val="91A1BA"/>
                </a:solidFill>
                <a:prstDash val="solid"/>
                <a:round/>
                <a:headEnd type="none" w="med" len="med"/>
                <a:tailEnd type="none" w="med" len="med"/>
              </a:ln>
            </p:spPr>
          </p:cxnSp>
          <p:cxnSp>
            <p:nvCxnSpPr>
              <p:cNvPr id="69" name="Google Shape;69;p2"/>
              <p:cNvCxnSpPr/>
              <p:nvPr/>
            </p:nvCxnSpPr>
            <p:spPr>
              <a:xfrm rot="5400000">
                <a:off x="8517788" y="1625113"/>
                <a:ext cx="885300" cy="0"/>
              </a:xfrm>
              <a:prstGeom prst="straightConnector1">
                <a:avLst/>
              </a:prstGeom>
              <a:noFill/>
              <a:ln w="9525" cap="flat" cmpd="sng">
                <a:solidFill>
                  <a:srgbClr val="91A1BA"/>
                </a:solidFill>
                <a:prstDash val="solid"/>
                <a:round/>
                <a:headEnd type="none" w="med" len="med"/>
                <a:tailEnd type="none" w="med" len="med"/>
              </a:ln>
            </p:spPr>
          </p:cxnSp>
        </p:grpSp>
        <p:grpSp>
          <p:nvGrpSpPr>
            <p:cNvPr id="70" name="Google Shape;70;p2"/>
            <p:cNvGrpSpPr/>
            <p:nvPr/>
          </p:nvGrpSpPr>
          <p:grpSpPr>
            <a:xfrm flipH="1">
              <a:off x="-5048250" y="5823526"/>
              <a:ext cx="9144000" cy="746475"/>
              <a:chOff x="0" y="148125"/>
              <a:chExt cx="9144000" cy="746475"/>
            </a:xfrm>
          </p:grpSpPr>
          <p:cxnSp>
            <p:nvCxnSpPr>
              <p:cNvPr id="71" name="Google Shape;71;p2"/>
              <p:cNvCxnSpPr/>
              <p:nvPr/>
            </p:nvCxnSpPr>
            <p:spPr>
              <a:xfrm>
                <a:off x="0" y="148125"/>
                <a:ext cx="9144000" cy="0"/>
              </a:xfrm>
              <a:prstGeom prst="straightConnector1">
                <a:avLst/>
              </a:prstGeom>
              <a:noFill/>
              <a:ln w="9525" cap="flat" cmpd="sng">
                <a:solidFill>
                  <a:srgbClr val="91A1BA"/>
                </a:solidFill>
                <a:prstDash val="solid"/>
                <a:round/>
                <a:headEnd type="none" w="med" len="med"/>
                <a:tailEnd type="none" w="med" len="med"/>
              </a:ln>
            </p:spPr>
          </p:cxnSp>
          <p:cxnSp>
            <p:nvCxnSpPr>
              <p:cNvPr id="72" name="Google Shape;72;p2"/>
              <p:cNvCxnSpPr/>
              <p:nvPr/>
            </p:nvCxnSpPr>
            <p:spPr>
              <a:xfrm>
                <a:off x="0" y="334744"/>
                <a:ext cx="9144000" cy="0"/>
              </a:xfrm>
              <a:prstGeom prst="straightConnector1">
                <a:avLst/>
              </a:prstGeom>
              <a:noFill/>
              <a:ln w="9525" cap="flat" cmpd="sng">
                <a:solidFill>
                  <a:srgbClr val="91A1BA"/>
                </a:solidFill>
                <a:prstDash val="solid"/>
                <a:round/>
                <a:headEnd type="none" w="med" len="med"/>
                <a:tailEnd type="none" w="med" len="med"/>
              </a:ln>
            </p:spPr>
          </p:cxnSp>
          <p:cxnSp>
            <p:nvCxnSpPr>
              <p:cNvPr id="73" name="Google Shape;73;p2"/>
              <p:cNvCxnSpPr/>
              <p:nvPr/>
            </p:nvCxnSpPr>
            <p:spPr>
              <a:xfrm>
                <a:off x="0" y="521363"/>
                <a:ext cx="9144000" cy="0"/>
              </a:xfrm>
              <a:prstGeom prst="straightConnector1">
                <a:avLst/>
              </a:prstGeom>
              <a:noFill/>
              <a:ln w="9525" cap="flat" cmpd="sng">
                <a:solidFill>
                  <a:srgbClr val="91A1BA"/>
                </a:solidFill>
                <a:prstDash val="solid"/>
                <a:round/>
                <a:headEnd type="none" w="med" len="med"/>
                <a:tailEnd type="none" w="med" len="med"/>
              </a:ln>
            </p:spPr>
          </p:cxnSp>
          <p:cxnSp>
            <p:nvCxnSpPr>
              <p:cNvPr id="74" name="Google Shape;74;p2"/>
              <p:cNvCxnSpPr/>
              <p:nvPr/>
            </p:nvCxnSpPr>
            <p:spPr>
              <a:xfrm>
                <a:off x="0" y="707981"/>
                <a:ext cx="9144000" cy="0"/>
              </a:xfrm>
              <a:prstGeom prst="straightConnector1">
                <a:avLst/>
              </a:prstGeom>
              <a:noFill/>
              <a:ln w="9525" cap="flat" cmpd="sng">
                <a:solidFill>
                  <a:srgbClr val="91A1BA"/>
                </a:solidFill>
                <a:prstDash val="solid"/>
                <a:round/>
                <a:headEnd type="none" w="med" len="med"/>
                <a:tailEnd type="none" w="med" len="med"/>
              </a:ln>
            </p:spPr>
          </p:cxnSp>
          <p:cxnSp>
            <p:nvCxnSpPr>
              <p:cNvPr id="75" name="Google Shape;75;p2"/>
              <p:cNvCxnSpPr/>
              <p:nvPr/>
            </p:nvCxnSpPr>
            <p:spPr>
              <a:xfrm>
                <a:off x="0" y="894600"/>
                <a:ext cx="9144000" cy="0"/>
              </a:xfrm>
              <a:prstGeom prst="straightConnector1">
                <a:avLst/>
              </a:prstGeom>
              <a:noFill/>
              <a:ln w="9525" cap="flat" cmpd="sng">
                <a:solidFill>
                  <a:srgbClr val="91A1BA"/>
                </a:solidFill>
                <a:prstDash val="solid"/>
                <a:round/>
                <a:headEnd type="none" w="med" len="med"/>
                <a:tailEnd type="none" w="med" len="med"/>
              </a:ln>
            </p:spPr>
          </p:cxnSp>
        </p:grpSp>
      </p:grpSp>
      <p:sp>
        <p:nvSpPr>
          <p:cNvPr id="76" name="Google Shape;76;p2"/>
          <p:cNvSpPr txBox="1">
            <a:spLocks noGrp="1"/>
          </p:cNvSpPr>
          <p:nvPr>
            <p:ph type="subTitle" idx="1"/>
          </p:nvPr>
        </p:nvSpPr>
        <p:spPr>
          <a:xfrm>
            <a:off x="1049200" y="4017725"/>
            <a:ext cx="4447500" cy="560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16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7420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720000" y="2179625"/>
            <a:ext cx="77040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9" name="Google Shape;79;p3"/>
          <p:cNvSpPr txBox="1">
            <a:spLocks noGrp="1"/>
          </p:cNvSpPr>
          <p:nvPr>
            <p:ph type="title" idx="2" hasCustomPrompt="1"/>
          </p:nvPr>
        </p:nvSpPr>
        <p:spPr>
          <a:xfrm>
            <a:off x="2996550" y="13378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0" name="Google Shape;80;p3"/>
          <p:cNvSpPr txBox="1">
            <a:spLocks noGrp="1"/>
          </p:cNvSpPr>
          <p:nvPr>
            <p:ph type="subTitle" idx="1"/>
          </p:nvPr>
        </p:nvSpPr>
        <p:spPr>
          <a:xfrm>
            <a:off x="2391925" y="3132175"/>
            <a:ext cx="43602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6"/>
        <p:cNvGrpSpPr/>
        <p:nvPr/>
      </p:nvGrpSpPr>
      <p:grpSpPr>
        <a:xfrm>
          <a:off x="0" y="0"/>
          <a:ext cx="0" cy="0"/>
          <a:chOff x="0" y="0"/>
          <a:chExt cx="0" cy="0"/>
        </a:xfrm>
      </p:grpSpPr>
      <p:sp>
        <p:nvSpPr>
          <p:cNvPr id="147" name="Google Shape;147;p5"/>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8" name="Google Shape;148;p5"/>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9" name="Google Shape;149;p5"/>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5"/>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2"/>
        <p:cNvGrpSpPr/>
        <p:nvPr/>
      </p:nvGrpSpPr>
      <p:grpSpPr>
        <a:xfrm>
          <a:off x="0" y="0"/>
          <a:ext cx="0" cy="0"/>
          <a:chOff x="0" y="0"/>
          <a:chExt cx="0" cy="0"/>
        </a:xfrm>
      </p:grpSpPr>
      <p:sp>
        <p:nvSpPr>
          <p:cNvPr id="153" name="Google Shape;153;p6"/>
          <p:cNvSpPr txBox="1">
            <a:spLocks noGrp="1"/>
          </p:cNvSpPr>
          <p:nvPr>
            <p:ph type="title"/>
          </p:nvPr>
        </p:nvSpPr>
        <p:spPr>
          <a:xfrm>
            <a:off x="720000" y="445025"/>
            <a:ext cx="7704000" cy="9906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4"/>
        <p:cNvGrpSpPr/>
        <p:nvPr/>
      </p:nvGrpSpPr>
      <p:grpSpPr>
        <a:xfrm>
          <a:off x="0" y="0"/>
          <a:ext cx="0" cy="0"/>
          <a:chOff x="0" y="0"/>
          <a:chExt cx="0" cy="0"/>
        </a:xfrm>
      </p:grpSpPr>
      <p:sp>
        <p:nvSpPr>
          <p:cNvPr id="155" name="Google Shape;155;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7"/>
        <p:cNvGrpSpPr/>
        <p:nvPr/>
      </p:nvGrpSpPr>
      <p:grpSpPr>
        <a:xfrm>
          <a:off x="0" y="0"/>
          <a:ext cx="0" cy="0"/>
          <a:chOff x="0" y="0"/>
          <a:chExt cx="0" cy="0"/>
        </a:xfrm>
      </p:grpSpPr>
      <p:sp>
        <p:nvSpPr>
          <p:cNvPr id="158" name="Google Shape;158;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9"/>
        <p:cNvGrpSpPr/>
        <p:nvPr/>
      </p:nvGrpSpPr>
      <p:grpSpPr>
        <a:xfrm>
          <a:off x="0" y="0"/>
          <a:ext cx="0" cy="0"/>
          <a:chOff x="0" y="0"/>
          <a:chExt cx="0" cy="0"/>
        </a:xfrm>
      </p:grpSpPr>
      <p:sp>
        <p:nvSpPr>
          <p:cNvPr id="160" name="Google Shape;160;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1" name="Google Shape;161;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2"/>
        <p:cNvGrpSpPr/>
        <p:nvPr/>
      </p:nvGrpSpPr>
      <p:grpSpPr>
        <a:xfrm>
          <a:off x="0" y="0"/>
          <a:ext cx="0" cy="0"/>
          <a:chOff x="0" y="0"/>
          <a:chExt cx="0" cy="0"/>
        </a:xfrm>
      </p:grpSpPr>
      <p:sp>
        <p:nvSpPr>
          <p:cNvPr id="163" name="Google Shape;163;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4"/>
        <p:cNvGrpSpPr/>
        <p:nvPr/>
      </p:nvGrpSpPr>
      <p:grpSpPr>
        <a:xfrm>
          <a:off x="0" y="0"/>
          <a:ext cx="0" cy="0"/>
          <a:chOff x="0" y="0"/>
          <a:chExt cx="0" cy="0"/>
        </a:xfrm>
      </p:grpSpPr>
      <p:sp>
        <p:nvSpPr>
          <p:cNvPr id="165" name="Google Shape;16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6" name="Google Shape;16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rica One"/>
              <a:buNone/>
              <a:defRPr sz="3000">
                <a:solidFill>
                  <a:schemeClr val="dk1"/>
                </a:solidFill>
                <a:latin typeface="Erica One"/>
                <a:ea typeface="Erica One"/>
                <a:cs typeface="Erica One"/>
                <a:sym typeface="Erica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00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download.openmmlab.com/mmsegmentation/v0.5/ocrnet/ocrnet_hr18s_4xb2-40k_cityscapes-" TargetMode="External"/><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download.openmmlab.com/mmsegmentation/v0.5/ocrnet/ocrnet_hr18s_4xb2-40k_cityscapes-512x1024/ocrnet_hr18s_4xb2-40k_cityscapes-512x1024_20230227_145026-6c052a14.pth" TargetMode="Externa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176" name="Google Shape;176;p15"/>
          <p:cNvGrpSpPr/>
          <p:nvPr/>
        </p:nvGrpSpPr>
        <p:grpSpPr>
          <a:xfrm>
            <a:off x="7237056" y="2606788"/>
            <a:ext cx="1428832" cy="207801"/>
            <a:chOff x="-1732087" y="911738"/>
            <a:chExt cx="1428832" cy="207801"/>
          </a:xfrm>
        </p:grpSpPr>
        <p:sp>
          <p:nvSpPr>
            <p:cNvPr id="177" name="Google Shape;177;p15"/>
            <p:cNvSpPr/>
            <p:nvPr/>
          </p:nvSpPr>
          <p:spPr>
            <a:xfrm>
              <a:off x="-1732087" y="911738"/>
              <a:ext cx="1428832" cy="69826"/>
            </a:xfrm>
            <a:custGeom>
              <a:avLst/>
              <a:gdLst/>
              <a:ahLst/>
              <a:cxnLst/>
              <a:rect l="l" t="t" r="r" b="b"/>
              <a:pathLst>
                <a:path w="34316" h="1677" fill="none" extrusionOk="0">
                  <a:moveTo>
                    <a:pt x="0" y="1"/>
                  </a:moveTo>
                  <a:cubicBezTo>
                    <a:pt x="1070" y="6"/>
                    <a:pt x="1065" y="1610"/>
                    <a:pt x="2139" y="1610"/>
                  </a:cubicBezTo>
                  <a:cubicBezTo>
                    <a:pt x="3214" y="1610"/>
                    <a:pt x="3214" y="11"/>
                    <a:pt x="4288" y="11"/>
                  </a:cubicBezTo>
                  <a:cubicBezTo>
                    <a:pt x="5362" y="11"/>
                    <a:pt x="5357" y="1615"/>
                    <a:pt x="6427" y="1620"/>
                  </a:cubicBezTo>
                  <a:cubicBezTo>
                    <a:pt x="7501" y="1620"/>
                    <a:pt x="7506" y="15"/>
                    <a:pt x="8575" y="20"/>
                  </a:cubicBezTo>
                  <a:cubicBezTo>
                    <a:pt x="9650" y="20"/>
                    <a:pt x="9645" y="1624"/>
                    <a:pt x="10719" y="1629"/>
                  </a:cubicBezTo>
                  <a:cubicBezTo>
                    <a:pt x="11789" y="1629"/>
                    <a:pt x="11794" y="25"/>
                    <a:pt x="12868" y="30"/>
                  </a:cubicBezTo>
                  <a:cubicBezTo>
                    <a:pt x="13937" y="30"/>
                    <a:pt x="13937" y="1634"/>
                    <a:pt x="15007" y="1639"/>
                  </a:cubicBezTo>
                  <a:cubicBezTo>
                    <a:pt x="16081" y="1639"/>
                    <a:pt x="16081" y="34"/>
                    <a:pt x="17155" y="39"/>
                  </a:cubicBezTo>
                  <a:cubicBezTo>
                    <a:pt x="18230" y="39"/>
                    <a:pt x="18225" y="1643"/>
                    <a:pt x="19299" y="1648"/>
                  </a:cubicBezTo>
                  <a:cubicBezTo>
                    <a:pt x="20369" y="1648"/>
                    <a:pt x="20374" y="44"/>
                    <a:pt x="21443" y="49"/>
                  </a:cubicBezTo>
                  <a:cubicBezTo>
                    <a:pt x="22517" y="49"/>
                    <a:pt x="22513" y="1653"/>
                    <a:pt x="23587" y="1658"/>
                  </a:cubicBezTo>
                  <a:cubicBezTo>
                    <a:pt x="24661" y="1658"/>
                    <a:pt x="24661" y="53"/>
                    <a:pt x="25735" y="58"/>
                  </a:cubicBezTo>
                  <a:cubicBezTo>
                    <a:pt x="26805" y="58"/>
                    <a:pt x="26805" y="1663"/>
                    <a:pt x="27875" y="1667"/>
                  </a:cubicBezTo>
                  <a:cubicBezTo>
                    <a:pt x="28949" y="1667"/>
                    <a:pt x="28954" y="63"/>
                    <a:pt x="30023" y="68"/>
                  </a:cubicBezTo>
                  <a:cubicBezTo>
                    <a:pt x="31097" y="68"/>
                    <a:pt x="31093" y="1672"/>
                    <a:pt x="32167" y="1672"/>
                  </a:cubicBezTo>
                  <a:cubicBezTo>
                    <a:pt x="33241" y="1677"/>
                    <a:pt x="33241" y="73"/>
                    <a:pt x="34316" y="73"/>
                  </a:cubicBezTo>
                </a:path>
              </a:pathLst>
            </a:custGeom>
            <a:noFill/>
            <a:ln w="19050" cap="flat" cmpd="sng">
              <a:solidFill>
                <a:srgbClr val="DDD0C0"/>
              </a:solidFill>
              <a:prstDash val="solid"/>
              <a:miter lim="47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1732087" y="1049713"/>
              <a:ext cx="1428832" cy="69826"/>
            </a:xfrm>
            <a:custGeom>
              <a:avLst/>
              <a:gdLst/>
              <a:ahLst/>
              <a:cxnLst/>
              <a:rect l="l" t="t" r="r" b="b"/>
              <a:pathLst>
                <a:path w="34316" h="1677" fill="none" extrusionOk="0">
                  <a:moveTo>
                    <a:pt x="0" y="1"/>
                  </a:moveTo>
                  <a:cubicBezTo>
                    <a:pt x="1070" y="6"/>
                    <a:pt x="1065" y="1610"/>
                    <a:pt x="2139" y="1610"/>
                  </a:cubicBezTo>
                  <a:cubicBezTo>
                    <a:pt x="3214" y="1610"/>
                    <a:pt x="3214" y="11"/>
                    <a:pt x="4288" y="11"/>
                  </a:cubicBezTo>
                  <a:cubicBezTo>
                    <a:pt x="5362" y="11"/>
                    <a:pt x="5357" y="1615"/>
                    <a:pt x="6427" y="1620"/>
                  </a:cubicBezTo>
                  <a:cubicBezTo>
                    <a:pt x="7501" y="1620"/>
                    <a:pt x="7506" y="15"/>
                    <a:pt x="8575" y="20"/>
                  </a:cubicBezTo>
                  <a:cubicBezTo>
                    <a:pt x="9650" y="20"/>
                    <a:pt x="9645" y="1624"/>
                    <a:pt x="10719" y="1629"/>
                  </a:cubicBezTo>
                  <a:cubicBezTo>
                    <a:pt x="11789" y="1629"/>
                    <a:pt x="11794" y="25"/>
                    <a:pt x="12868" y="30"/>
                  </a:cubicBezTo>
                  <a:cubicBezTo>
                    <a:pt x="13937" y="30"/>
                    <a:pt x="13937" y="1634"/>
                    <a:pt x="15007" y="1639"/>
                  </a:cubicBezTo>
                  <a:cubicBezTo>
                    <a:pt x="16081" y="1639"/>
                    <a:pt x="16081" y="34"/>
                    <a:pt x="17155" y="39"/>
                  </a:cubicBezTo>
                  <a:cubicBezTo>
                    <a:pt x="18230" y="39"/>
                    <a:pt x="18225" y="1643"/>
                    <a:pt x="19299" y="1648"/>
                  </a:cubicBezTo>
                  <a:cubicBezTo>
                    <a:pt x="20369" y="1648"/>
                    <a:pt x="20374" y="44"/>
                    <a:pt x="21443" y="49"/>
                  </a:cubicBezTo>
                  <a:cubicBezTo>
                    <a:pt x="22517" y="49"/>
                    <a:pt x="22513" y="1653"/>
                    <a:pt x="23587" y="1658"/>
                  </a:cubicBezTo>
                  <a:cubicBezTo>
                    <a:pt x="24661" y="1658"/>
                    <a:pt x="24661" y="53"/>
                    <a:pt x="25735" y="58"/>
                  </a:cubicBezTo>
                  <a:cubicBezTo>
                    <a:pt x="26805" y="58"/>
                    <a:pt x="26805" y="1663"/>
                    <a:pt x="27875" y="1667"/>
                  </a:cubicBezTo>
                  <a:cubicBezTo>
                    <a:pt x="28949" y="1667"/>
                    <a:pt x="28954" y="63"/>
                    <a:pt x="30023" y="68"/>
                  </a:cubicBezTo>
                  <a:cubicBezTo>
                    <a:pt x="31097" y="68"/>
                    <a:pt x="31093" y="1672"/>
                    <a:pt x="32167" y="1672"/>
                  </a:cubicBezTo>
                  <a:cubicBezTo>
                    <a:pt x="33241" y="1677"/>
                    <a:pt x="33241" y="73"/>
                    <a:pt x="34316" y="73"/>
                  </a:cubicBezTo>
                </a:path>
              </a:pathLst>
            </a:custGeom>
            <a:noFill/>
            <a:ln w="19050" cap="flat" cmpd="sng">
              <a:solidFill>
                <a:srgbClr val="DDD0C0"/>
              </a:solidFill>
              <a:prstDash val="solid"/>
              <a:miter lim="47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15"/>
          <p:cNvSpPr txBox="1">
            <a:spLocks noGrp="1"/>
          </p:cNvSpPr>
          <p:nvPr>
            <p:ph type="ctrTitle"/>
          </p:nvPr>
        </p:nvSpPr>
        <p:spPr>
          <a:xfrm>
            <a:off x="344249" y="480237"/>
            <a:ext cx="8082703" cy="191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6600" b="1" dirty="0">
                <a:ln w="12700">
                  <a:solidFill>
                    <a:schemeClr val="tx2">
                      <a:lumMod val="75000"/>
                    </a:schemeClr>
                  </a:solidFill>
                  <a:prstDash val="solid"/>
                </a:ln>
                <a:solidFill>
                  <a:schemeClr val="bg2">
                    <a:lumMod val="40000"/>
                    <a:lumOff val="60000"/>
                  </a:schemeClr>
                </a:solidFill>
                <a:effectLst>
                  <a:outerShdw dist="38100" dir="2640000" algn="bl" rotWithShape="0">
                    <a:schemeClr val="tx2">
                      <a:lumMod val="75000"/>
                    </a:schemeClr>
                  </a:outerShdw>
                </a:effectLst>
                <a:latin typeface="Erica One" panose="020B0604020202020204" charset="0"/>
                <a:cs typeface="Arial" panose="020B0604020202020204" pitchFamily="34" charset="0"/>
              </a:rPr>
              <a:t>SKIN ABNORMAL DETECTION</a:t>
            </a:r>
            <a:endParaRPr lang="en-US" sz="6000" dirty="0">
              <a:solidFill>
                <a:schemeClr val="bg2">
                  <a:lumMod val="40000"/>
                  <a:lumOff val="60000"/>
                </a:schemeClr>
              </a:solidFill>
              <a:latin typeface="Erica One" panose="020B0604020202020204" charset="0"/>
            </a:endParaRPr>
          </a:p>
        </p:txBody>
      </p:sp>
      <p:cxnSp>
        <p:nvCxnSpPr>
          <p:cNvPr id="181" name="Google Shape;181;p15"/>
          <p:cNvCxnSpPr/>
          <p:nvPr/>
        </p:nvCxnSpPr>
        <p:spPr>
          <a:xfrm>
            <a:off x="360744" y="236759"/>
            <a:ext cx="707100" cy="0"/>
          </a:xfrm>
          <a:prstGeom prst="straightConnector1">
            <a:avLst/>
          </a:prstGeom>
          <a:noFill/>
          <a:ln w="9525" cap="flat" cmpd="sng">
            <a:solidFill>
              <a:srgbClr val="181818"/>
            </a:solidFill>
            <a:prstDash val="solid"/>
            <a:round/>
            <a:headEnd type="none" w="med" len="med"/>
            <a:tailEnd type="none" w="med" len="med"/>
          </a:ln>
        </p:spPr>
      </p:cxnSp>
      <p:cxnSp>
        <p:nvCxnSpPr>
          <p:cNvPr id="182" name="Google Shape;182;p15"/>
          <p:cNvCxnSpPr/>
          <p:nvPr/>
        </p:nvCxnSpPr>
        <p:spPr>
          <a:xfrm>
            <a:off x="360744" y="530759"/>
            <a:ext cx="707100" cy="0"/>
          </a:xfrm>
          <a:prstGeom prst="straightConnector1">
            <a:avLst/>
          </a:prstGeom>
          <a:noFill/>
          <a:ln w="9525" cap="flat" cmpd="sng">
            <a:solidFill>
              <a:srgbClr val="181818"/>
            </a:solidFill>
            <a:prstDash val="solid"/>
            <a:round/>
            <a:headEnd type="none" w="med" len="med"/>
            <a:tailEnd type="none" w="med" len="med"/>
          </a:ln>
        </p:spPr>
      </p:cxnSp>
      <p:sp>
        <p:nvSpPr>
          <p:cNvPr id="183" name="Google Shape;183;p15"/>
          <p:cNvSpPr txBox="1"/>
          <p:nvPr/>
        </p:nvSpPr>
        <p:spPr>
          <a:xfrm>
            <a:off x="344250" y="227073"/>
            <a:ext cx="740100" cy="29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atamaran"/>
                <a:ea typeface="Catamaran"/>
                <a:cs typeface="Catamaran"/>
                <a:sym typeface="Catamaran"/>
              </a:rPr>
              <a:t>5/2023</a:t>
            </a:r>
            <a:endParaRPr dirty="0">
              <a:latin typeface="Catamaran"/>
              <a:ea typeface="Catamaran"/>
              <a:cs typeface="Catamaran"/>
              <a:sym typeface="Catamaran"/>
            </a:endParaRPr>
          </a:p>
        </p:txBody>
      </p:sp>
      <p:sp>
        <p:nvSpPr>
          <p:cNvPr id="3" name="TextBox 2">
            <a:extLst>
              <a:ext uri="{FF2B5EF4-FFF2-40B4-BE49-F238E27FC236}">
                <a16:creationId xmlns:a16="http://schemas.microsoft.com/office/drawing/2014/main" id="{7AB3F71A-E38F-D97D-FAF4-DD67ED21A241}"/>
              </a:ext>
            </a:extLst>
          </p:cNvPr>
          <p:cNvSpPr txBox="1"/>
          <p:nvPr/>
        </p:nvSpPr>
        <p:spPr>
          <a:xfrm>
            <a:off x="360744" y="2345178"/>
            <a:ext cx="4673965" cy="523220"/>
          </a:xfrm>
          <a:prstGeom prst="rect">
            <a:avLst/>
          </a:prstGeom>
          <a:noFill/>
        </p:spPr>
        <p:txBody>
          <a:bodyPr wrap="square">
            <a:spAutoFit/>
          </a:bodyPr>
          <a:lstStyle/>
          <a:p>
            <a:pPr marL="0" marR="0" indent="0" algn="ctr">
              <a:spcBef>
                <a:spcPts val="12460"/>
              </a:spcBef>
              <a:spcAft>
                <a:spcPts val="140"/>
              </a:spcAft>
            </a:pPr>
            <a:r>
              <a:rPr lang="en-US" sz="2800" dirty="0">
                <a:solidFill>
                  <a:schemeClr val="accent1">
                    <a:lumMod val="85000"/>
                  </a:schemeClr>
                </a:solidFill>
                <a:latin typeface="Erica One" panose="020B0604020202020204" charset="0"/>
                <a:cs typeface="Arial" panose="020B0604020202020204" pitchFamily="34" charset="0"/>
              </a:rPr>
              <a:t>With </a:t>
            </a:r>
            <a:r>
              <a:rPr lang="en-US" sz="2800" dirty="0" err="1">
                <a:solidFill>
                  <a:schemeClr val="accent1">
                    <a:lumMod val="85000"/>
                  </a:schemeClr>
                </a:solidFill>
                <a:latin typeface="Erica One" panose="020B0604020202020204" charset="0"/>
                <a:cs typeface="Arial" panose="020B0604020202020204" pitchFamily="34" charset="0"/>
              </a:rPr>
              <a:t>MMsegmentation</a:t>
            </a:r>
            <a:endParaRPr lang="en-US" sz="2800" dirty="0">
              <a:solidFill>
                <a:schemeClr val="accent1">
                  <a:lumMod val="85000"/>
                </a:schemeClr>
              </a:solidFill>
              <a:latin typeface="Erica One" panose="020B0604020202020204" charset="0"/>
              <a:cs typeface="Arial" panose="020B0604020202020204" pitchFamily="34" charset="0"/>
            </a:endParaRPr>
          </a:p>
        </p:txBody>
      </p:sp>
      <p:sp>
        <p:nvSpPr>
          <p:cNvPr id="4" name="Google Shape;180;p15">
            <a:extLst>
              <a:ext uri="{FF2B5EF4-FFF2-40B4-BE49-F238E27FC236}">
                <a16:creationId xmlns:a16="http://schemas.microsoft.com/office/drawing/2014/main" id="{71F2D43B-1BCA-B286-744E-B137900FDA6D}"/>
              </a:ext>
            </a:extLst>
          </p:cNvPr>
          <p:cNvSpPr txBox="1">
            <a:spLocks noGrp="1"/>
          </p:cNvSpPr>
          <p:nvPr>
            <p:ph type="subTitle" idx="1"/>
          </p:nvPr>
        </p:nvSpPr>
        <p:spPr>
          <a:xfrm>
            <a:off x="439013" y="2928503"/>
            <a:ext cx="3804438" cy="198792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Söhne"/>
              </a:rPr>
              <a:t>Sinh viên thực hiện:</a:t>
            </a:r>
          </a:p>
          <a:p>
            <a:pPr marL="0" lvl="0" indent="0" algn="l" rtl="0">
              <a:spcBef>
                <a:spcPts val="0"/>
              </a:spcBef>
              <a:spcAft>
                <a:spcPts val="0"/>
              </a:spcAft>
              <a:buNone/>
            </a:pPr>
            <a:r>
              <a:rPr lang="en" sz="1600" dirty="0">
                <a:latin typeface="Söhne"/>
              </a:rPr>
              <a:t>Võ Văn Khánh		20145322</a:t>
            </a:r>
          </a:p>
          <a:p>
            <a:pPr marL="0" lvl="0" indent="0" algn="l" rtl="0">
              <a:spcBef>
                <a:spcPts val="0"/>
              </a:spcBef>
              <a:spcAft>
                <a:spcPts val="0"/>
              </a:spcAft>
              <a:buNone/>
            </a:pPr>
            <a:r>
              <a:rPr lang="en" sz="1600" dirty="0">
                <a:latin typeface="Söhne"/>
              </a:rPr>
              <a:t>Trần Minh Khôi 		</a:t>
            </a:r>
            <a:r>
              <a:rPr lang="en-US" sz="1600" dirty="0">
                <a:effectLst/>
                <a:latin typeface="Söhne"/>
                <a:ea typeface="Calibri" panose="020F0502020204030204" pitchFamily="34" charset="0"/>
              </a:rPr>
              <a:t>20139079</a:t>
            </a:r>
          </a:p>
          <a:p>
            <a:pPr marL="0" lvl="0" indent="0" algn="l" rtl="0">
              <a:spcBef>
                <a:spcPts val="0"/>
              </a:spcBef>
              <a:spcAft>
                <a:spcPts val="0"/>
              </a:spcAft>
              <a:buNone/>
            </a:pPr>
            <a:r>
              <a:rPr lang="en-US" sz="1600" dirty="0" err="1">
                <a:latin typeface="Söhne"/>
                <a:ea typeface="Calibri" panose="020F0502020204030204" pitchFamily="34" charset="0"/>
              </a:rPr>
              <a:t>Trần</a:t>
            </a:r>
            <a:r>
              <a:rPr lang="en-US" sz="1600" dirty="0">
                <a:latin typeface="Söhne"/>
                <a:ea typeface="Calibri" panose="020F0502020204030204" pitchFamily="34" charset="0"/>
              </a:rPr>
              <a:t> </a:t>
            </a:r>
            <a:r>
              <a:rPr lang="en-US" sz="1600" dirty="0" err="1">
                <a:latin typeface="Söhne"/>
                <a:ea typeface="Calibri" panose="020F0502020204030204" pitchFamily="34" charset="0"/>
              </a:rPr>
              <a:t>Quốc</a:t>
            </a:r>
            <a:r>
              <a:rPr lang="en-US" sz="1600" dirty="0">
                <a:latin typeface="Söhne"/>
                <a:ea typeface="Calibri" panose="020F0502020204030204" pitchFamily="34" charset="0"/>
              </a:rPr>
              <a:t> Huy 		</a:t>
            </a:r>
            <a:r>
              <a:rPr lang="en-US" sz="1600" dirty="0">
                <a:effectLst/>
                <a:latin typeface="Söhne"/>
                <a:ea typeface="Calibri" panose="020F0502020204030204" pitchFamily="34" charset="0"/>
              </a:rPr>
              <a:t>20139076</a:t>
            </a:r>
          </a:p>
          <a:p>
            <a:pPr marL="0" lvl="0" indent="0" algn="l" rtl="0">
              <a:spcBef>
                <a:spcPts val="0"/>
              </a:spcBef>
              <a:spcAft>
                <a:spcPts val="0"/>
              </a:spcAft>
              <a:buNone/>
            </a:pPr>
            <a:r>
              <a:rPr lang="en-US" sz="1600" dirty="0">
                <a:latin typeface="Söhne"/>
                <a:ea typeface="Calibri" panose="020F0502020204030204" pitchFamily="34" charset="0"/>
              </a:rPr>
              <a:t>Nguyễn </a:t>
            </a:r>
            <a:r>
              <a:rPr lang="en-US" sz="1600" dirty="0" err="1">
                <a:latin typeface="Söhne"/>
                <a:ea typeface="Calibri" panose="020F0502020204030204" pitchFamily="34" charset="0"/>
              </a:rPr>
              <a:t>Đình</a:t>
            </a:r>
            <a:r>
              <a:rPr lang="en-US" sz="1600" dirty="0">
                <a:latin typeface="Söhne"/>
                <a:ea typeface="Calibri" panose="020F0502020204030204" pitchFamily="34" charset="0"/>
              </a:rPr>
              <a:t> </a:t>
            </a:r>
            <a:r>
              <a:rPr lang="en-US" sz="1600" dirty="0" err="1">
                <a:latin typeface="Söhne"/>
                <a:ea typeface="Calibri" panose="020F0502020204030204" pitchFamily="34" charset="0"/>
              </a:rPr>
              <a:t>Đức</a:t>
            </a:r>
            <a:r>
              <a:rPr lang="en-US" sz="1600" dirty="0">
                <a:latin typeface="Söhne"/>
                <a:ea typeface="Calibri" panose="020F0502020204030204" pitchFamily="34" charset="0"/>
              </a:rPr>
              <a:t> Thọ		</a:t>
            </a:r>
            <a:r>
              <a:rPr lang="en-US" sz="1600" dirty="0">
                <a:effectLst/>
                <a:latin typeface="Söhne"/>
                <a:ea typeface="Calibri" panose="020F0502020204030204" pitchFamily="34" charset="0"/>
              </a:rPr>
              <a:t>20139092</a:t>
            </a:r>
          </a:p>
          <a:p>
            <a:pPr marL="0" lvl="0" indent="0" algn="l" rtl="0">
              <a:spcBef>
                <a:spcPts val="0"/>
              </a:spcBef>
              <a:spcAft>
                <a:spcPts val="0"/>
              </a:spcAft>
              <a:buNone/>
            </a:pPr>
            <a:r>
              <a:rPr lang="en-US" sz="1600" dirty="0">
                <a:latin typeface="Söhne"/>
                <a:ea typeface="Calibri" panose="020F0502020204030204" pitchFamily="34" charset="0"/>
              </a:rPr>
              <a:t>Nguyễn An Minh </a:t>
            </a:r>
            <a:r>
              <a:rPr lang="en-US" sz="1600" dirty="0" err="1">
                <a:latin typeface="Söhne"/>
                <a:ea typeface="Calibri" panose="020F0502020204030204" pitchFamily="34" charset="0"/>
              </a:rPr>
              <a:t>Triết</a:t>
            </a:r>
            <a:r>
              <a:rPr lang="en-US" sz="1600" dirty="0">
                <a:latin typeface="Söhne"/>
                <a:ea typeface="Calibri" panose="020F0502020204030204" pitchFamily="34" charset="0"/>
              </a:rPr>
              <a:t>		20139093</a:t>
            </a:r>
          </a:p>
          <a:p>
            <a:pPr marL="0" lvl="0" indent="0" algn="l" rtl="0">
              <a:spcBef>
                <a:spcPts val="0"/>
              </a:spcBef>
              <a:spcAft>
                <a:spcPts val="0"/>
              </a:spcAft>
              <a:buNone/>
            </a:pPr>
            <a:r>
              <a:rPr lang="en-US" sz="1600" dirty="0">
                <a:effectLst/>
                <a:latin typeface="Söhne"/>
                <a:ea typeface="Calibri" panose="020F0502020204030204" pitchFamily="34" charset="0"/>
              </a:rPr>
              <a:t>Nguyễn </a:t>
            </a:r>
            <a:r>
              <a:rPr lang="en-US" sz="1600" dirty="0" err="1">
                <a:effectLst/>
                <a:latin typeface="Söhne"/>
                <a:ea typeface="Calibri" panose="020F0502020204030204" pitchFamily="34" charset="0"/>
              </a:rPr>
              <a:t>Viết</a:t>
            </a:r>
            <a:r>
              <a:rPr lang="en-US" sz="1600" dirty="0">
                <a:effectLst/>
                <a:latin typeface="Söhne"/>
                <a:ea typeface="Calibri" panose="020F0502020204030204" pitchFamily="34" charset="0"/>
              </a:rPr>
              <a:t> </a:t>
            </a:r>
            <a:r>
              <a:rPr lang="en-US" sz="1600" dirty="0" err="1">
                <a:effectLst/>
                <a:latin typeface="Söhne"/>
                <a:ea typeface="Calibri" panose="020F0502020204030204" pitchFamily="34" charset="0"/>
              </a:rPr>
              <a:t>Lương</a:t>
            </a:r>
            <a:r>
              <a:rPr lang="en-US" sz="1600" dirty="0">
                <a:latin typeface="Söhne"/>
                <a:ea typeface="Calibri" panose="020F0502020204030204" pitchFamily="34" charset="0"/>
              </a:rPr>
              <a:t>		20139081</a:t>
            </a:r>
          </a:p>
          <a:p>
            <a:pPr marL="0" lvl="0" indent="0" algn="l" rtl="0">
              <a:spcBef>
                <a:spcPts val="0"/>
              </a:spcBef>
              <a:spcAft>
                <a:spcPts val="0"/>
              </a:spcAft>
              <a:buNone/>
            </a:pPr>
            <a:r>
              <a:rPr lang="en-US" sz="1600" dirty="0">
                <a:effectLst/>
                <a:latin typeface="Söhne"/>
                <a:ea typeface="Calibri" panose="020F0502020204030204" pitchFamily="34" charset="0"/>
              </a:rPr>
              <a:t>V</a:t>
            </a:r>
            <a:r>
              <a:rPr lang="en-US" sz="1600" dirty="0">
                <a:latin typeface="Söhne"/>
                <a:ea typeface="Calibri" panose="020F0502020204030204" pitchFamily="34" charset="0"/>
              </a:rPr>
              <a:t>ũ Quang Huy		20139077</a:t>
            </a:r>
            <a:endParaRPr lang="en-US" sz="1600" dirty="0">
              <a:effectLst/>
              <a:latin typeface="Söhne"/>
              <a:ea typeface="Calibri" panose="020F0502020204030204" pitchFamily="34" charset="0"/>
            </a:endParaRPr>
          </a:p>
        </p:txBody>
      </p:sp>
      <p:sp>
        <p:nvSpPr>
          <p:cNvPr id="5" name="Google Shape;180;p15">
            <a:extLst>
              <a:ext uri="{FF2B5EF4-FFF2-40B4-BE49-F238E27FC236}">
                <a16:creationId xmlns:a16="http://schemas.microsoft.com/office/drawing/2014/main" id="{73DF14A7-DD62-E34D-023D-C3672295D4D6}"/>
              </a:ext>
            </a:extLst>
          </p:cNvPr>
          <p:cNvSpPr txBox="1">
            <a:spLocks/>
          </p:cNvSpPr>
          <p:nvPr/>
        </p:nvSpPr>
        <p:spPr>
          <a:xfrm>
            <a:off x="6378340" y="4319944"/>
            <a:ext cx="2326647" cy="59648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8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lvl="0" indent="0" algn="l" rtl="0">
              <a:spcBef>
                <a:spcPts val="0"/>
              </a:spcBef>
              <a:spcAft>
                <a:spcPts val="0"/>
              </a:spcAft>
              <a:buNone/>
            </a:pPr>
            <a:r>
              <a:rPr lang="en-US" sz="1600" b="1" dirty="0" err="1">
                <a:latin typeface="Söhne"/>
                <a:ea typeface="Calibri" panose="020F0502020204030204" pitchFamily="34" charset="0"/>
              </a:rPr>
              <a:t>Giảng</a:t>
            </a:r>
            <a:r>
              <a:rPr lang="en-US" sz="1600" b="1" dirty="0">
                <a:latin typeface="Söhne"/>
                <a:ea typeface="Calibri" panose="020F0502020204030204" pitchFamily="34" charset="0"/>
              </a:rPr>
              <a:t> </a:t>
            </a:r>
            <a:r>
              <a:rPr lang="en-US" sz="1600" b="1" dirty="0" err="1">
                <a:latin typeface="Söhne"/>
                <a:ea typeface="Calibri" panose="020F0502020204030204" pitchFamily="34" charset="0"/>
              </a:rPr>
              <a:t>viên</a:t>
            </a:r>
            <a:r>
              <a:rPr lang="en-US" sz="1600" b="1" dirty="0">
                <a:latin typeface="Söhne"/>
                <a:ea typeface="Calibri" panose="020F0502020204030204" pitchFamily="34" charset="0"/>
              </a:rPr>
              <a:t> </a:t>
            </a:r>
            <a:r>
              <a:rPr lang="en-US" sz="1600" b="1" dirty="0" err="1">
                <a:latin typeface="Söhne"/>
                <a:ea typeface="Calibri" panose="020F0502020204030204" pitchFamily="34" charset="0"/>
              </a:rPr>
              <a:t>hướng</a:t>
            </a:r>
            <a:r>
              <a:rPr lang="en-US" sz="1600" b="1" dirty="0">
                <a:latin typeface="Söhne"/>
                <a:ea typeface="Calibri" panose="020F0502020204030204" pitchFamily="34" charset="0"/>
              </a:rPr>
              <a:t> </a:t>
            </a:r>
            <a:r>
              <a:rPr lang="en-US" sz="1600" b="1" dirty="0" err="1">
                <a:latin typeface="Söhne"/>
                <a:ea typeface="Calibri" panose="020F0502020204030204" pitchFamily="34" charset="0"/>
              </a:rPr>
              <a:t>dẫn</a:t>
            </a:r>
            <a:r>
              <a:rPr lang="en-US" sz="1600" b="1" dirty="0">
                <a:latin typeface="Söhne"/>
                <a:ea typeface="Calibri" panose="020F0502020204030204" pitchFamily="34" charset="0"/>
              </a:rPr>
              <a:t>:</a:t>
            </a:r>
          </a:p>
          <a:p>
            <a:pPr marL="0" lvl="0" indent="0" algn="l" rtl="0">
              <a:spcBef>
                <a:spcPts val="0"/>
              </a:spcBef>
              <a:spcAft>
                <a:spcPts val="0"/>
              </a:spcAft>
              <a:buNone/>
            </a:pPr>
            <a:r>
              <a:rPr lang="en-US" sz="1600" dirty="0">
                <a:effectLst/>
                <a:latin typeface="Söhne"/>
                <a:ea typeface="Calibri" panose="020F0502020204030204" pitchFamily="34" charset="0"/>
              </a:rPr>
              <a:t>TS</a:t>
            </a:r>
            <a:r>
              <a:rPr lang="en-US" sz="1600" b="1" dirty="0">
                <a:solidFill>
                  <a:schemeClr val="dk1"/>
                </a:solidFill>
                <a:latin typeface="Trebuchet MS"/>
                <a:ea typeface="Trebuchet MS"/>
                <a:cs typeface="Trebuchet MS"/>
                <a:sym typeface="Trebuchet MS"/>
              </a:rPr>
              <a:t> </a:t>
            </a:r>
            <a:r>
              <a:rPr lang="en-US" sz="1600" dirty="0">
                <a:solidFill>
                  <a:schemeClr val="dk1"/>
                </a:solidFill>
                <a:latin typeface="+mn-lt"/>
                <a:ea typeface="Trebuchet MS"/>
                <a:cs typeface="Trebuchet MS"/>
                <a:sym typeface="Trebuchet MS"/>
              </a:rPr>
              <a:t>Nguyễn </a:t>
            </a:r>
            <a:r>
              <a:rPr lang="en-US" sz="1600" dirty="0" err="1">
                <a:solidFill>
                  <a:schemeClr val="dk1"/>
                </a:solidFill>
                <a:latin typeface="+mn-lt"/>
                <a:ea typeface="Trebuchet MS"/>
                <a:cs typeface="Trebuchet MS"/>
                <a:sym typeface="Trebuchet MS"/>
              </a:rPr>
              <a:t>Mạnh</a:t>
            </a:r>
            <a:r>
              <a:rPr lang="en-US" sz="1600" dirty="0">
                <a:solidFill>
                  <a:schemeClr val="dk1"/>
                </a:solidFill>
                <a:latin typeface="+mn-lt"/>
                <a:ea typeface="Trebuchet MS"/>
                <a:cs typeface="Trebuchet MS"/>
                <a:sym typeface="Trebuchet MS"/>
              </a:rPr>
              <a:t> </a:t>
            </a:r>
            <a:r>
              <a:rPr lang="en-US" sz="1600" dirty="0" err="1">
                <a:solidFill>
                  <a:schemeClr val="dk1"/>
                </a:solidFill>
                <a:latin typeface="+mn-lt"/>
                <a:ea typeface="Trebuchet MS"/>
                <a:cs typeface="Trebuchet MS"/>
                <a:sym typeface="Trebuchet MS"/>
              </a:rPr>
              <a:t>Hùng</a:t>
            </a:r>
            <a:endParaRPr lang="en-US" sz="1600" dirty="0">
              <a:effectLst/>
              <a:latin typeface="+mn-lt"/>
              <a:ea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964FA8-5840-4A15-38E9-BECF64715A55}"/>
              </a:ext>
            </a:extLst>
          </p:cNvPr>
          <p:cNvPicPr>
            <a:picLocks noChangeAspect="1"/>
          </p:cNvPicPr>
          <p:nvPr/>
        </p:nvPicPr>
        <p:blipFill>
          <a:blip r:embed="rId2"/>
          <a:stretch>
            <a:fillRect/>
          </a:stretch>
        </p:blipFill>
        <p:spPr>
          <a:xfrm>
            <a:off x="65784" y="1512685"/>
            <a:ext cx="9012432" cy="2216125"/>
          </a:xfrm>
          <a:prstGeom prst="rect">
            <a:avLst/>
          </a:prstGeom>
        </p:spPr>
      </p:pic>
      <p:sp>
        <p:nvSpPr>
          <p:cNvPr id="8" name="TextBox 7">
            <a:extLst>
              <a:ext uri="{FF2B5EF4-FFF2-40B4-BE49-F238E27FC236}">
                <a16:creationId xmlns:a16="http://schemas.microsoft.com/office/drawing/2014/main" id="{1B199D79-D8B1-0D37-721E-AF5F70EF6323}"/>
              </a:ext>
            </a:extLst>
          </p:cNvPr>
          <p:cNvSpPr txBox="1"/>
          <p:nvPr/>
        </p:nvSpPr>
        <p:spPr>
          <a:xfrm>
            <a:off x="1275503" y="1566241"/>
            <a:ext cx="918841" cy="246221"/>
          </a:xfrm>
          <a:prstGeom prst="rect">
            <a:avLst/>
          </a:prstGeom>
          <a:noFill/>
        </p:spPr>
        <p:txBody>
          <a:bodyPr wrap="none" rtlCol="0">
            <a:spAutoFit/>
          </a:bodyPr>
          <a:lstStyle/>
          <a:p>
            <a:r>
              <a:rPr lang="en-US" sz="1000" dirty="0"/>
              <a:t>512*128*128</a:t>
            </a:r>
          </a:p>
        </p:txBody>
      </p:sp>
      <p:sp>
        <p:nvSpPr>
          <p:cNvPr id="9" name="TextBox 8">
            <a:extLst>
              <a:ext uri="{FF2B5EF4-FFF2-40B4-BE49-F238E27FC236}">
                <a16:creationId xmlns:a16="http://schemas.microsoft.com/office/drawing/2014/main" id="{739C742E-AA0D-E375-3B3D-EBFCEF28CA70}"/>
              </a:ext>
            </a:extLst>
          </p:cNvPr>
          <p:cNvSpPr txBox="1"/>
          <p:nvPr/>
        </p:nvSpPr>
        <p:spPr>
          <a:xfrm>
            <a:off x="2690033" y="2562207"/>
            <a:ext cx="848309" cy="246221"/>
          </a:xfrm>
          <a:prstGeom prst="rect">
            <a:avLst/>
          </a:prstGeom>
          <a:noFill/>
        </p:spPr>
        <p:txBody>
          <a:bodyPr wrap="none" rtlCol="0">
            <a:spAutoFit/>
          </a:bodyPr>
          <a:lstStyle/>
          <a:p>
            <a:r>
              <a:rPr lang="en-US" sz="1000" dirty="0"/>
              <a:t>16*128*128</a:t>
            </a:r>
          </a:p>
        </p:txBody>
      </p:sp>
      <p:sp>
        <p:nvSpPr>
          <p:cNvPr id="11" name="TextBox 10">
            <a:extLst>
              <a:ext uri="{FF2B5EF4-FFF2-40B4-BE49-F238E27FC236}">
                <a16:creationId xmlns:a16="http://schemas.microsoft.com/office/drawing/2014/main" id="{543CEA41-BEF5-9742-3541-68CD271F9703}"/>
              </a:ext>
            </a:extLst>
          </p:cNvPr>
          <p:cNvSpPr txBox="1"/>
          <p:nvPr/>
        </p:nvSpPr>
        <p:spPr>
          <a:xfrm>
            <a:off x="4315359" y="3354257"/>
            <a:ext cx="587020" cy="246221"/>
          </a:xfrm>
          <a:prstGeom prst="rect">
            <a:avLst/>
          </a:prstGeom>
          <a:noFill/>
        </p:spPr>
        <p:txBody>
          <a:bodyPr wrap="none" rtlCol="0">
            <a:spAutoFit/>
          </a:bodyPr>
          <a:lstStyle/>
          <a:p>
            <a:r>
              <a:rPr lang="en-US" sz="1000" dirty="0"/>
              <a:t>16*512</a:t>
            </a:r>
          </a:p>
        </p:txBody>
      </p:sp>
      <p:sp>
        <p:nvSpPr>
          <p:cNvPr id="12" name="TextBox 11">
            <a:extLst>
              <a:ext uri="{FF2B5EF4-FFF2-40B4-BE49-F238E27FC236}">
                <a16:creationId xmlns:a16="http://schemas.microsoft.com/office/drawing/2014/main" id="{36197BA9-96A0-366B-4560-62F4163C65CA}"/>
              </a:ext>
            </a:extLst>
          </p:cNvPr>
          <p:cNvSpPr txBox="1"/>
          <p:nvPr/>
        </p:nvSpPr>
        <p:spPr>
          <a:xfrm>
            <a:off x="5819598" y="1918263"/>
            <a:ext cx="918841" cy="246221"/>
          </a:xfrm>
          <a:prstGeom prst="rect">
            <a:avLst/>
          </a:prstGeom>
          <a:noFill/>
        </p:spPr>
        <p:txBody>
          <a:bodyPr wrap="none" rtlCol="0">
            <a:spAutoFit/>
          </a:bodyPr>
          <a:lstStyle/>
          <a:p>
            <a:r>
              <a:rPr lang="en-US" sz="1000" dirty="0"/>
              <a:t>256*128*128</a:t>
            </a:r>
          </a:p>
        </p:txBody>
      </p:sp>
      <p:sp>
        <p:nvSpPr>
          <p:cNvPr id="13" name="TextBox 12">
            <a:extLst>
              <a:ext uri="{FF2B5EF4-FFF2-40B4-BE49-F238E27FC236}">
                <a16:creationId xmlns:a16="http://schemas.microsoft.com/office/drawing/2014/main" id="{BBC2281B-F3E5-C3E4-AA77-FE8FFE4BA240}"/>
              </a:ext>
            </a:extLst>
          </p:cNvPr>
          <p:cNvSpPr txBox="1"/>
          <p:nvPr/>
        </p:nvSpPr>
        <p:spPr>
          <a:xfrm>
            <a:off x="8221509" y="2039592"/>
            <a:ext cx="918841" cy="246221"/>
          </a:xfrm>
          <a:prstGeom prst="rect">
            <a:avLst/>
          </a:prstGeom>
          <a:noFill/>
        </p:spPr>
        <p:txBody>
          <a:bodyPr wrap="none" rtlCol="0">
            <a:spAutoFit/>
          </a:bodyPr>
          <a:lstStyle/>
          <a:p>
            <a:r>
              <a:rPr lang="en-US" sz="1000" dirty="0"/>
              <a:t>512*128*128</a:t>
            </a:r>
          </a:p>
        </p:txBody>
      </p:sp>
      <p:grpSp>
        <p:nvGrpSpPr>
          <p:cNvPr id="14" name="Google Shape;344;p22">
            <a:extLst>
              <a:ext uri="{FF2B5EF4-FFF2-40B4-BE49-F238E27FC236}">
                <a16:creationId xmlns:a16="http://schemas.microsoft.com/office/drawing/2014/main" id="{A07ED66B-0142-D017-5959-D1B7CD4C142C}"/>
              </a:ext>
            </a:extLst>
          </p:cNvPr>
          <p:cNvGrpSpPr/>
          <p:nvPr/>
        </p:nvGrpSpPr>
        <p:grpSpPr>
          <a:xfrm>
            <a:off x="191655" y="152003"/>
            <a:ext cx="2842555" cy="692474"/>
            <a:chOff x="2780209" y="2567984"/>
            <a:chExt cx="2365084" cy="603879"/>
          </a:xfrm>
        </p:grpSpPr>
        <p:sp>
          <p:nvSpPr>
            <p:cNvPr id="15" name="Google Shape;347;p22">
              <a:extLst>
                <a:ext uri="{FF2B5EF4-FFF2-40B4-BE49-F238E27FC236}">
                  <a16:creationId xmlns:a16="http://schemas.microsoft.com/office/drawing/2014/main" id="{1757ED45-2662-5ECE-1570-6730AFB3BEFE}"/>
                </a:ext>
              </a:extLst>
            </p:cNvPr>
            <p:cNvSpPr/>
            <p:nvPr/>
          </p:nvSpPr>
          <p:spPr>
            <a:xfrm>
              <a:off x="2780209" y="2567984"/>
              <a:ext cx="595984" cy="60387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Erica One" panose="020B0604020202020204" charset="0"/>
                  <a:ea typeface="Erica One"/>
                  <a:cs typeface="Erica One"/>
                  <a:sym typeface="Erica One"/>
                </a:rPr>
                <a:t>2</a:t>
              </a:r>
              <a:endParaRPr sz="2000" dirty="0">
                <a:latin typeface="Erica One" panose="020B0604020202020204" charset="0"/>
                <a:ea typeface="Erica One"/>
                <a:cs typeface="Erica One"/>
                <a:sym typeface="Erica One"/>
              </a:endParaRPr>
            </a:p>
          </p:txBody>
        </p:sp>
        <p:sp>
          <p:nvSpPr>
            <p:cNvPr id="16" name="Google Shape;346;p22">
              <a:extLst>
                <a:ext uri="{FF2B5EF4-FFF2-40B4-BE49-F238E27FC236}">
                  <a16:creationId xmlns:a16="http://schemas.microsoft.com/office/drawing/2014/main" id="{F09B2C68-F4BE-D30B-8BB6-BB5932405D9B}"/>
                </a:ext>
              </a:extLst>
            </p:cNvPr>
            <p:cNvSpPr txBox="1"/>
            <p:nvPr/>
          </p:nvSpPr>
          <p:spPr>
            <a:xfrm>
              <a:off x="3376193" y="2660374"/>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u="none" strike="noStrike" baseline="0" dirty="0">
                  <a:latin typeface="Erica One" panose="020B0604020202020204" charset="0"/>
                </a:rPr>
                <a:t>Related Work</a:t>
              </a:r>
              <a:endParaRPr sz="2000" dirty="0">
                <a:solidFill>
                  <a:schemeClr val="dk1"/>
                </a:solidFill>
                <a:latin typeface="Erica One" panose="020B0604020202020204" charset="0"/>
                <a:ea typeface="Erica One"/>
                <a:cs typeface="Erica One"/>
                <a:sym typeface="Erica One"/>
              </a:endParaRPr>
            </a:p>
          </p:txBody>
        </p:sp>
      </p:grpSp>
      <p:sp>
        <p:nvSpPr>
          <p:cNvPr id="17" name="TextBox 16">
            <a:extLst>
              <a:ext uri="{FF2B5EF4-FFF2-40B4-BE49-F238E27FC236}">
                <a16:creationId xmlns:a16="http://schemas.microsoft.com/office/drawing/2014/main" id="{38C91CE1-1EA9-71D7-4BDC-E2CBAA8CCDFD}"/>
              </a:ext>
            </a:extLst>
          </p:cNvPr>
          <p:cNvSpPr txBox="1"/>
          <p:nvPr/>
        </p:nvSpPr>
        <p:spPr>
          <a:xfrm>
            <a:off x="6796393" y="2881664"/>
            <a:ext cx="918841" cy="246221"/>
          </a:xfrm>
          <a:prstGeom prst="rect">
            <a:avLst/>
          </a:prstGeom>
          <a:noFill/>
        </p:spPr>
        <p:txBody>
          <a:bodyPr wrap="none" rtlCol="0">
            <a:spAutoFit/>
          </a:bodyPr>
          <a:lstStyle/>
          <a:p>
            <a:r>
              <a:rPr lang="en-US" sz="1000" dirty="0"/>
              <a:t>256*128*128</a:t>
            </a:r>
          </a:p>
        </p:txBody>
      </p:sp>
      <p:pic>
        <p:nvPicPr>
          <p:cNvPr id="19" name="Picture 18" descr="A picture containing font, text, white, graphics&#10;&#10;Description automatically generated">
            <a:extLst>
              <a:ext uri="{FF2B5EF4-FFF2-40B4-BE49-F238E27FC236}">
                <a16:creationId xmlns:a16="http://schemas.microsoft.com/office/drawing/2014/main" id="{08D0F261-02DE-F5DA-8BA0-224F18AA5AB2}"/>
              </a:ext>
            </a:extLst>
          </p:cNvPr>
          <p:cNvPicPr>
            <a:picLocks noChangeAspect="1"/>
          </p:cNvPicPr>
          <p:nvPr/>
        </p:nvPicPr>
        <p:blipFill>
          <a:blip r:embed="rId3"/>
          <a:stretch>
            <a:fillRect/>
          </a:stretch>
        </p:blipFill>
        <p:spPr>
          <a:xfrm>
            <a:off x="3047645" y="3820532"/>
            <a:ext cx="1561224" cy="562429"/>
          </a:xfrm>
          <a:prstGeom prst="rect">
            <a:avLst/>
          </a:prstGeom>
        </p:spPr>
      </p:pic>
      <p:pic>
        <p:nvPicPr>
          <p:cNvPr id="21" name="Picture 20" descr="A picture containing font, white, text, handwriting&#10;&#10;Description automatically generated">
            <a:extLst>
              <a:ext uri="{FF2B5EF4-FFF2-40B4-BE49-F238E27FC236}">
                <a16:creationId xmlns:a16="http://schemas.microsoft.com/office/drawing/2014/main" id="{69253066-2D1F-0B4C-B1EB-A8241A124EE5}"/>
              </a:ext>
            </a:extLst>
          </p:cNvPr>
          <p:cNvPicPr>
            <a:picLocks noChangeAspect="1"/>
          </p:cNvPicPr>
          <p:nvPr/>
        </p:nvPicPr>
        <p:blipFill>
          <a:blip r:embed="rId4"/>
          <a:stretch>
            <a:fillRect/>
          </a:stretch>
        </p:blipFill>
        <p:spPr>
          <a:xfrm>
            <a:off x="5235169" y="3828793"/>
            <a:ext cx="1784746" cy="554168"/>
          </a:xfrm>
          <a:prstGeom prst="rect">
            <a:avLst/>
          </a:prstGeom>
        </p:spPr>
      </p:pic>
      <p:pic>
        <p:nvPicPr>
          <p:cNvPr id="23" name="Picture 22" descr="A picture containing font, text, white, typography&#10;&#10;Description automatically generated">
            <a:extLst>
              <a:ext uri="{FF2B5EF4-FFF2-40B4-BE49-F238E27FC236}">
                <a16:creationId xmlns:a16="http://schemas.microsoft.com/office/drawing/2014/main" id="{3740A504-AA2F-18BD-1E7F-2E734679D19E}"/>
              </a:ext>
            </a:extLst>
          </p:cNvPr>
          <p:cNvPicPr>
            <a:picLocks noChangeAspect="1"/>
          </p:cNvPicPr>
          <p:nvPr/>
        </p:nvPicPr>
        <p:blipFill>
          <a:blip r:embed="rId5"/>
          <a:stretch>
            <a:fillRect/>
          </a:stretch>
        </p:blipFill>
        <p:spPr>
          <a:xfrm>
            <a:off x="6618394" y="3107774"/>
            <a:ext cx="1274837" cy="320573"/>
          </a:xfrm>
          <a:prstGeom prst="rect">
            <a:avLst/>
          </a:prstGeom>
        </p:spPr>
      </p:pic>
      <p:cxnSp>
        <p:nvCxnSpPr>
          <p:cNvPr id="25" name="Straight Arrow Connector 24">
            <a:extLst>
              <a:ext uri="{FF2B5EF4-FFF2-40B4-BE49-F238E27FC236}">
                <a16:creationId xmlns:a16="http://schemas.microsoft.com/office/drawing/2014/main" id="{1FEC4E86-508C-433D-52AF-D370C9F5A0CD}"/>
              </a:ext>
            </a:extLst>
          </p:cNvPr>
          <p:cNvCxnSpPr>
            <a:cxnSpLocks/>
          </p:cNvCxnSpPr>
          <p:nvPr/>
        </p:nvCxnSpPr>
        <p:spPr>
          <a:xfrm>
            <a:off x="6173653" y="2685317"/>
            <a:ext cx="0" cy="1008017"/>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03E33A88-E66A-515E-1020-6602413FC63E}"/>
              </a:ext>
            </a:extLst>
          </p:cNvPr>
          <p:cNvCxnSpPr/>
          <p:nvPr/>
        </p:nvCxnSpPr>
        <p:spPr>
          <a:xfrm>
            <a:off x="3711641" y="3050655"/>
            <a:ext cx="0" cy="678155"/>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38334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cxnSp>
        <p:nvCxnSpPr>
          <p:cNvPr id="319" name="Google Shape;319;p22"/>
          <p:cNvCxnSpPr>
            <a:cxnSpLocks/>
          </p:cNvCxnSpPr>
          <p:nvPr/>
        </p:nvCxnSpPr>
        <p:spPr>
          <a:xfrm flipV="1">
            <a:off x="6907795" y="3195518"/>
            <a:ext cx="0" cy="646324"/>
          </a:xfrm>
          <a:prstGeom prst="straightConnector1">
            <a:avLst/>
          </a:prstGeom>
          <a:noFill/>
          <a:ln w="9525" cap="flat" cmpd="sng">
            <a:solidFill>
              <a:schemeClr val="dk1"/>
            </a:solidFill>
            <a:prstDash val="solid"/>
            <a:round/>
            <a:headEnd type="oval" w="med" len="med"/>
            <a:tailEnd type="none" w="med" len="med"/>
          </a:ln>
        </p:spPr>
      </p:cxnSp>
      <p:cxnSp>
        <p:nvCxnSpPr>
          <p:cNvPr id="323" name="Google Shape;323;p22"/>
          <p:cNvCxnSpPr/>
          <p:nvPr/>
        </p:nvCxnSpPr>
        <p:spPr>
          <a:xfrm>
            <a:off x="2686649" y="2124499"/>
            <a:ext cx="1079400" cy="807000"/>
          </a:xfrm>
          <a:prstGeom prst="straightConnector1">
            <a:avLst/>
          </a:prstGeom>
          <a:noFill/>
          <a:ln w="9525" cap="flat" cmpd="sng">
            <a:solidFill>
              <a:schemeClr val="dk1"/>
            </a:solidFill>
            <a:prstDash val="solid"/>
            <a:round/>
            <a:headEnd type="none" w="med" len="med"/>
            <a:tailEnd type="none" w="med" len="med"/>
          </a:ln>
        </p:spPr>
      </p:cxnSp>
      <p:cxnSp>
        <p:nvCxnSpPr>
          <p:cNvPr id="324" name="Google Shape;324;p22"/>
          <p:cNvCxnSpPr/>
          <p:nvPr/>
        </p:nvCxnSpPr>
        <p:spPr>
          <a:xfrm>
            <a:off x="5659937" y="2125898"/>
            <a:ext cx="1079400" cy="807000"/>
          </a:xfrm>
          <a:prstGeom prst="straightConnector1">
            <a:avLst/>
          </a:prstGeom>
          <a:noFill/>
          <a:ln w="9525" cap="flat" cmpd="sng">
            <a:solidFill>
              <a:schemeClr val="dk1"/>
            </a:solidFill>
            <a:prstDash val="solid"/>
            <a:round/>
            <a:headEnd type="none" w="med" len="med"/>
            <a:tailEnd type="none" w="med" len="med"/>
          </a:ln>
        </p:spPr>
      </p:cxnSp>
      <p:cxnSp>
        <p:nvCxnSpPr>
          <p:cNvPr id="325" name="Google Shape;325;p22"/>
          <p:cNvCxnSpPr/>
          <p:nvPr/>
        </p:nvCxnSpPr>
        <p:spPr>
          <a:xfrm rot="10800000" flipH="1">
            <a:off x="4179024" y="2133749"/>
            <a:ext cx="1089000" cy="835500"/>
          </a:xfrm>
          <a:prstGeom prst="straightConnector1">
            <a:avLst/>
          </a:prstGeom>
          <a:noFill/>
          <a:ln w="9525" cap="flat" cmpd="sng">
            <a:solidFill>
              <a:schemeClr val="dk1"/>
            </a:solidFill>
            <a:prstDash val="solid"/>
            <a:round/>
            <a:headEnd type="none" w="med" len="med"/>
            <a:tailEnd type="none" w="med" len="med"/>
          </a:ln>
        </p:spPr>
      </p:cxnSp>
      <p:grpSp>
        <p:nvGrpSpPr>
          <p:cNvPr id="328" name="Google Shape;328;p22"/>
          <p:cNvGrpSpPr/>
          <p:nvPr/>
        </p:nvGrpSpPr>
        <p:grpSpPr>
          <a:xfrm>
            <a:off x="1534934" y="1648496"/>
            <a:ext cx="1943887" cy="1802993"/>
            <a:chOff x="729024" y="1606029"/>
            <a:chExt cx="1769100" cy="1729550"/>
          </a:xfrm>
        </p:grpSpPr>
        <p:cxnSp>
          <p:nvCxnSpPr>
            <p:cNvPr id="329" name="Google Shape;329;p22"/>
            <p:cNvCxnSpPr>
              <a:cxnSpLocks/>
            </p:cNvCxnSpPr>
            <p:nvPr/>
          </p:nvCxnSpPr>
          <p:spPr>
            <a:xfrm>
              <a:off x="1599653" y="2177514"/>
              <a:ext cx="0" cy="483000"/>
            </a:xfrm>
            <a:prstGeom prst="straightConnector1">
              <a:avLst/>
            </a:prstGeom>
            <a:noFill/>
            <a:ln w="9525" cap="flat" cmpd="sng">
              <a:solidFill>
                <a:schemeClr val="dk1"/>
              </a:solidFill>
              <a:prstDash val="solid"/>
              <a:round/>
              <a:headEnd type="none" w="med" len="med"/>
              <a:tailEnd type="oval" w="med" len="med"/>
            </a:ln>
          </p:spPr>
        </p:cxnSp>
        <p:sp>
          <p:nvSpPr>
            <p:cNvPr id="331" name="Google Shape;331;p22"/>
            <p:cNvSpPr/>
            <p:nvPr/>
          </p:nvSpPr>
          <p:spPr>
            <a:xfrm>
              <a:off x="1261400" y="1606029"/>
              <a:ext cx="676499"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6">
                      <a:lumMod val="85000"/>
                    </a:schemeClr>
                  </a:solidFill>
                  <a:latin typeface="Erica One" panose="020B0604020202020204" charset="0"/>
                  <a:ea typeface="Erica One"/>
                  <a:cs typeface="Erica One"/>
                  <a:sym typeface="Erica One"/>
                </a:rPr>
                <a:t>1</a:t>
              </a:r>
              <a:endParaRPr sz="2000">
                <a:solidFill>
                  <a:schemeClr val="accent6">
                    <a:lumMod val="85000"/>
                  </a:schemeClr>
                </a:solidFill>
                <a:latin typeface="Erica One" panose="020B0604020202020204" charset="0"/>
                <a:ea typeface="Erica One"/>
                <a:cs typeface="Erica One"/>
                <a:sym typeface="Erica One"/>
              </a:endParaRPr>
            </a:p>
          </p:txBody>
        </p:sp>
        <p:sp>
          <p:nvSpPr>
            <p:cNvPr id="332" name="Google Shape;332;p22"/>
            <p:cNvSpPr txBox="1"/>
            <p:nvPr/>
          </p:nvSpPr>
          <p:spPr>
            <a:xfrm>
              <a:off x="729024" y="2528578"/>
              <a:ext cx="1769100" cy="80700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i="0" u="none" strike="noStrike" baseline="0" dirty="0">
                  <a:solidFill>
                    <a:schemeClr val="accent6">
                      <a:lumMod val="85000"/>
                    </a:schemeClr>
                  </a:solidFill>
                  <a:latin typeface="Erica One" panose="020B0604020202020204" charset="0"/>
                </a:rPr>
                <a:t>Introduction</a:t>
              </a:r>
              <a:endParaRPr sz="2000" dirty="0">
                <a:solidFill>
                  <a:schemeClr val="accent6">
                    <a:lumMod val="85000"/>
                  </a:schemeClr>
                </a:solidFill>
                <a:latin typeface="Erica One" panose="020B0604020202020204" charset="0"/>
                <a:ea typeface="Catamaran"/>
                <a:cs typeface="Catamaran"/>
                <a:sym typeface="Catamaran"/>
              </a:endParaRPr>
            </a:p>
          </p:txBody>
        </p:sp>
      </p:grpSp>
      <p:grpSp>
        <p:nvGrpSpPr>
          <p:cNvPr id="336" name="Google Shape;336;p22"/>
          <p:cNvGrpSpPr/>
          <p:nvPr/>
        </p:nvGrpSpPr>
        <p:grpSpPr>
          <a:xfrm>
            <a:off x="4572000" y="1721939"/>
            <a:ext cx="1769100" cy="1473585"/>
            <a:chOff x="3687451" y="1606029"/>
            <a:chExt cx="1769100" cy="1473585"/>
          </a:xfrm>
        </p:grpSpPr>
        <p:cxnSp>
          <p:nvCxnSpPr>
            <p:cNvPr id="337" name="Google Shape;337;p22"/>
            <p:cNvCxnSpPr>
              <a:stCxn id="338" idx="0"/>
            </p:cNvCxnSpPr>
            <p:nvPr/>
          </p:nvCxnSpPr>
          <p:spPr>
            <a:xfrm rot="10800000">
              <a:off x="4570801" y="2140014"/>
              <a:ext cx="1200" cy="520500"/>
            </a:xfrm>
            <a:prstGeom prst="straightConnector1">
              <a:avLst/>
            </a:prstGeom>
            <a:noFill/>
            <a:ln w="9525" cap="flat" cmpd="sng">
              <a:solidFill>
                <a:schemeClr val="dk1"/>
              </a:solidFill>
              <a:prstDash val="solid"/>
              <a:round/>
              <a:headEnd type="oval" w="med" len="med"/>
              <a:tailEnd type="none" w="med" len="med"/>
            </a:ln>
          </p:spPr>
        </p:cxnSp>
        <p:sp>
          <p:nvSpPr>
            <p:cNvPr id="339" name="Google Shape;339;p22"/>
            <p:cNvSpPr/>
            <p:nvPr/>
          </p:nvSpPr>
          <p:spPr>
            <a:xfrm>
              <a:off x="4233750" y="1606029"/>
              <a:ext cx="676499"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Erica One" panose="020B0604020202020204" charset="0"/>
                  <a:ea typeface="Erica One"/>
                  <a:cs typeface="Erica One"/>
                  <a:sym typeface="Erica One"/>
                </a:rPr>
                <a:t>3</a:t>
              </a:r>
              <a:endParaRPr sz="2000">
                <a:latin typeface="Erica One" panose="020B0604020202020204" charset="0"/>
                <a:ea typeface="Erica One"/>
                <a:cs typeface="Erica One"/>
                <a:sym typeface="Erica One"/>
              </a:endParaRPr>
            </a:p>
          </p:txBody>
        </p:sp>
        <p:sp>
          <p:nvSpPr>
            <p:cNvPr id="338" name="Google Shape;338;p22"/>
            <p:cNvSpPr txBox="1"/>
            <p:nvPr/>
          </p:nvSpPr>
          <p:spPr>
            <a:xfrm>
              <a:off x="3687451" y="2660514"/>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u="none" strike="noStrike" baseline="0" dirty="0">
                  <a:latin typeface="Erica One" panose="020B0604020202020204" charset="0"/>
                </a:rPr>
                <a:t>Approach</a:t>
              </a:r>
              <a:endParaRPr sz="2000" dirty="0">
                <a:solidFill>
                  <a:schemeClr val="dk1"/>
                </a:solidFill>
                <a:latin typeface="Erica One" panose="020B0604020202020204" charset="0"/>
                <a:ea typeface="Erica One"/>
                <a:cs typeface="Erica One"/>
                <a:sym typeface="Erica One"/>
              </a:endParaRPr>
            </a:p>
          </p:txBody>
        </p:sp>
      </p:grpSp>
      <p:grpSp>
        <p:nvGrpSpPr>
          <p:cNvPr id="341" name="Google Shape;341;p22"/>
          <p:cNvGrpSpPr/>
          <p:nvPr/>
        </p:nvGrpSpPr>
        <p:grpSpPr>
          <a:xfrm>
            <a:off x="5869628" y="2598897"/>
            <a:ext cx="2072957" cy="1876512"/>
            <a:chOff x="5173626" y="2532204"/>
            <a:chExt cx="1769100" cy="1593502"/>
          </a:xfrm>
        </p:grpSpPr>
        <p:sp>
          <p:nvSpPr>
            <p:cNvPr id="342" name="Google Shape;342;p22"/>
            <p:cNvSpPr/>
            <p:nvPr/>
          </p:nvSpPr>
          <p:spPr>
            <a:xfrm>
              <a:off x="5719925" y="2532204"/>
              <a:ext cx="676499"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6">
                      <a:lumMod val="85000"/>
                    </a:schemeClr>
                  </a:solidFill>
                  <a:latin typeface="Erica One" panose="020B0604020202020204" charset="0"/>
                  <a:ea typeface="Erica One"/>
                  <a:cs typeface="Erica One"/>
                  <a:sym typeface="Erica One"/>
                </a:rPr>
                <a:t>4</a:t>
              </a:r>
              <a:endParaRPr sz="2000">
                <a:solidFill>
                  <a:schemeClr val="accent6">
                    <a:lumMod val="85000"/>
                  </a:schemeClr>
                </a:solidFill>
                <a:latin typeface="Erica One" panose="020B0604020202020204" charset="0"/>
                <a:ea typeface="Erica One"/>
                <a:cs typeface="Erica One"/>
                <a:sym typeface="Erica One"/>
              </a:endParaRPr>
            </a:p>
          </p:txBody>
        </p:sp>
        <p:sp>
          <p:nvSpPr>
            <p:cNvPr id="320" name="Google Shape;320;p22"/>
            <p:cNvSpPr txBox="1"/>
            <p:nvPr/>
          </p:nvSpPr>
          <p:spPr>
            <a:xfrm>
              <a:off x="5173626" y="3706606"/>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0" i="0" u="none" strike="noStrike" baseline="0" dirty="0">
                  <a:solidFill>
                    <a:schemeClr val="accent6">
                      <a:lumMod val="85000"/>
                    </a:schemeClr>
                  </a:solidFill>
                  <a:latin typeface="Erica One" panose="020B0604020202020204" charset="0"/>
                </a:rPr>
                <a:t>Semantic Segmentation</a:t>
              </a:r>
              <a:endParaRPr sz="1900" dirty="0">
                <a:solidFill>
                  <a:schemeClr val="accent6">
                    <a:lumMod val="85000"/>
                  </a:schemeClr>
                </a:solidFill>
                <a:latin typeface="Erica One" panose="020B0604020202020204" charset="0"/>
                <a:ea typeface="Erica One"/>
                <a:cs typeface="Erica One"/>
                <a:sym typeface="Erica One"/>
              </a:endParaRPr>
            </a:p>
          </p:txBody>
        </p:sp>
      </p:grpSp>
      <p:grpSp>
        <p:nvGrpSpPr>
          <p:cNvPr id="344" name="Google Shape;344;p22"/>
          <p:cNvGrpSpPr/>
          <p:nvPr/>
        </p:nvGrpSpPr>
        <p:grpSpPr>
          <a:xfrm>
            <a:off x="3085825" y="2647965"/>
            <a:ext cx="1769100" cy="1827443"/>
            <a:chOff x="2201276" y="2532075"/>
            <a:chExt cx="1769100" cy="1593639"/>
          </a:xfrm>
        </p:grpSpPr>
        <p:cxnSp>
          <p:nvCxnSpPr>
            <p:cNvPr id="345" name="Google Shape;345;p22"/>
            <p:cNvCxnSpPr>
              <a:cxnSpLocks/>
            </p:cNvCxnSpPr>
            <p:nvPr/>
          </p:nvCxnSpPr>
          <p:spPr>
            <a:xfrm flipV="1">
              <a:off x="3085826" y="3125514"/>
              <a:ext cx="0" cy="483567"/>
            </a:xfrm>
            <a:prstGeom prst="straightConnector1">
              <a:avLst/>
            </a:prstGeom>
            <a:noFill/>
            <a:ln w="9525" cap="flat" cmpd="sng">
              <a:solidFill>
                <a:schemeClr val="dk1"/>
              </a:solidFill>
              <a:prstDash val="solid"/>
              <a:round/>
              <a:headEnd type="oval" w="med" len="med"/>
              <a:tailEnd type="none" w="med" len="med"/>
            </a:ln>
          </p:spPr>
        </p:cxnSp>
        <p:sp>
          <p:nvSpPr>
            <p:cNvPr id="347" name="Google Shape;347;p22"/>
            <p:cNvSpPr/>
            <p:nvPr/>
          </p:nvSpPr>
          <p:spPr>
            <a:xfrm>
              <a:off x="2715917" y="2532075"/>
              <a:ext cx="771217"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accent6">
                      <a:lumMod val="85000"/>
                    </a:schemeClr>
                  </a:solidFill>
                  <a:latin typeface="Erica One" panose="020B0604020202020204" charset="0"/>
                  <a:ea typeface="Erica One"/>
                  <a:cs typeface="Erica One"/>
                  <a:sym typeface="Erica One"/>
                </a:rPr>
                <a:t>2</a:t>
              </a:r>
              <a:endParaRPr sz="2000" dirty="0">
                <a:solidFill>
                  <a:schemeClr val="accent6">
                    <a:lumMod val="85000"/>
                  </a:schemeClr>
                </a:solidFill>
                <a:latin typeface="Erica One" panose="020B0604020202020204" charset="0"/>
                <a:ea typeface="Erica One"/>
                <a:cs typeface="Erica One"/>
                <a:sym typeface="Erica One"/>
              </a:endParaRPr>
            </a:p>
          </p:txBody>
        </p:sp>
        <p:sp>
          <p:nvSpPr>
            <p:cNvPr id="346" name="Google Shape;346;p22"/>
            <p:cNvSpPr txBox="1"/>
            <p:nvPr/>
          </p:nvSpPr>
          <p:spPr>
            <a:xfrm>
              <a:off x="2201276" y="3706614"/>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u="none" strike="noStrike" baseline="0" dirty="0">
                  <a:solidFill>
                    <a:schemeClr val="accent6">
                      <a:lumMod val="85000"/>
                    </a:schemeClr>
                  </a:solidFill>
                  <a:latin typeface="Erica One" panose="020B0604020202020204" charset="0"/>
                </a:rPr>
                <a:t>Related Work</a:t>
              </a:r>
              <a:endParaRPr sz="2000" dirty="0">
                <a:solidFill>
                  <a:schemeClr val="accent6">
                    <a:lumMod val="85000"/>
                  </a:schemeClr>
                </a:solidFill>
                <a:latin typeface="Erica One" panose="020B0604020202020204" charset="0"/>
                <a:ea typeface="Erica One"/>
                <a:cs typeface="Erica One"/>
                <a:sym typeface="Erica One"/>
              </a:endParaRPr>
            </a:p>
          </p:txBody>
        </p:sp>
      </p:grpSp>
      <p:sp>
        <p:nvSpPr>
          <p:cNvPr id="2" name="Google Shape;179;p15">
            <a:extLst>
              <a:ext uri="{FF2B5EF4-FFF2-40B4-BE49-F238E27FC236}">
                <a16:creationId xmlns:a16="http://schemas.microsoft.com/office/drawing/2014/main" id="{41DD7950-D464-F2C6-5877-619079269099}"/>
              </a:ext>
            </a:extLst>
          </p:cNvPr>
          <p:cNvSpPr txBox="1">
            <a:spLocks/>
          </p:cNvSpPr>
          <p:nvPr/>
        </p:nvSpPr>
        <p:spPr>
          <a:xfrm>
            <a:off x="424511" y="276327"/>
            <a:ext cx="8292579" cy="9106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000"/>
              <a:buFont typeface="Erica One"/>
              <a:buNone/>
              <a:defRPr sz="3000" b="0" i="0" u="none" strike="noStrike" cap="none">
                <a:solidFill>
                  <a:schemeClr val="dk1"/>
                </a:solidFill>
                <a:latin typeface="Erica One"/>
                <a:ea typeface="Erica One"/>
                <a:cs typeface="Erica One"/>
                <a:sym typeface="Erica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3200" b="0" i="0" u="none" strike="noStrike" baseline="0" dirty="0">
                <a:latin typeface="Erica One" panose="020B0604020202020204" charset="0"/>
              </a:rPr>
              <a:t>Object-Contextual Representations</a:t>
            </a:r>
            <a:endParaRPr lang="en-US" sz="5400" dirty="0">
              <a:solidFill>
                <a:schemeClr val="bg2">
                  <a:lumMod val="40000"/>
                  <a:lumOff val="60000"/>
                </a:schemeClr>
              </a:solidFill>
              <a:latin typeface="Erica One" panose="020B0604020202020204" charset="0"/>
            </a:endParaRPr>
          </a:p>
        </p:txBody>
      </p:sp>
    </p:spTree>
    <p:extLst>
      <p:ext uri="{BB962C8B-B14F-4D97-AF65-F5344CB8AC3E}">
        <p14:creationId xmlns:p14="http://schemas.microsoft.com/office/powerpoint/2010/main" val="3658893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36;p22">
            <a:extLst>
              <a:ext uri="{FF2B5EF4-FFF2-40B4-BE49-F238E27FC236}">
                <a16:creationId xmlns:a16="http://schemas.microsoft.com/office/drawing/2014/main" id="{5C178C46-978F-3DA9-ABB2-0FF50BFF6C58}"/>
              </a:ext>
            </a:extLst>
          </p:cNvPr>
          <p:cNvGrpSpPr/>
          <p:nvPr/>
        </p:nvGrpSpPr>
        <p:grpSpPr>
          <a:xfrm>
            <a:off x="183344" y="144277"/>
            <a:ext cx="2330384" cy="675699"/>
            <a:chOff x="4233750" y="1606029"/>
            <a:chExt cx="2330384" cy="675699"/>
          </a:xfrm>
        </p:grpSpPr>
        <p:sp>
          <p:nvSpPr>
            <p:cNvPr id="5" name="Google Shape;339;p22">
              <a:extLst>
                <a:ext uri="{FF2B5EF4-FFF2-40B4-BE49-F238E27FC236}">
                  <a16:creationId xmlns:a16="http://schemas.microsoft.com/office/drawing/2014/main" id="{B3050619-D1DF-6764-94BE-942E7342219F}"/>
                </a:ext>
              </a:extLst>
            </p:cNvPr>
            <p:cNvSpPr/>
            <p:nvPr/>
          </p:nvSpPr>
          <p:spPr>
            <a:xfrm>
              <a:off x="4233750" y="1606029"/>
              <a:ext cx="676499"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Erica One" panose="020B0604020202020204" charset="0"/>
                  <a:ea typeface="Erica One"/>
                  <a:cs typeface="Erica One"/>
                  <a:sym typeface="Erica One"/>
                </a:rPr>
                <a:t>3</a:t>
              </a:r>
              <a:endParaRPr sz="2000">
                <a:latin typeface="Erica One" panose="020B0604020202020204" charset="0"/>
                <a:ea typeface="Erica One"/>
                <a:cs typeface="Erica One"/>
                <a:sym typeface="Erica One"/>
              </a:endParaRPr>
            </a:p>
          </p:txBody>
        </p:sp>
        <p:sp>
          <p:nvSpPr>
            <p:cNvPr id="6" name="Google Shape;338;p22">
              <a:extLst>
                <a:ext uri="{FF2B5EF4-FFF2-40B4-BE49-F238E27FC236}">
                  <a16:creationId xmlns:a16="http://schemas.microsoft.com/office/drawing/2014/main" id="{9A21F2F0-EFC1-33F4-D442-4DF0BA459488}"/>
                </a:ext>
              </a:extLst>
            </p:cNvPr>
            <p:cNvSpPr txBox="1"/>
            <p:nvPr/>
          </p:nvSpPr>
          <p:spPr>
            <a:xfrm>
              <a:off x="4795034" y="1734328"/>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u="none" strike="noStrike" baseline="0" dirty="0">
                  <a:latin typeface="Erica One" panose="020B0604020202020204" charset="0"/>
                </a:rPr>
                <a:t>Approach</a:t>
              </a:r>
              <a:endParaRPr sz="2000" dirty="0">
                <a:solidFill>
                  <a:schemeClr val="dk1"/>
                </a:solidFill>
                <a:latin typeface="Erica One" panose="020B0604020202020204" charset="0"/>
                <a:ea typeface="Erica One"/>
                <a:cs typeface="Erica One"/>
                <a:sym typeface="Erica One"/>
              </a:endParaRPr>
            </a:p>
          </p:txBody>
        </p:sp>
      </p:grpSp>
      <p:sp>
        <p:nvSpPr>
          <p:cNvPr id="2" name="Google Shape;189;p16">
            <a:extLst>
              <a:ext uri="{FF2B5EF4-FFF2-40B4-BE49-F238E27FC236}">
                <a16:creationId xmlns:a16="http://schemas.microsoft.com/office/drawing/2014/main" id="{8AB953DA-E701-18E9-D3CB-00CE6A5BB2E8}"/>
              </a:ext>
              <a:ext uri="{2EAD282B-FC73-42DE-835A-EA4AD653957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41BE5CD-84CD-4B9D-BCDA-4C37FD2A8DCC}"/>
              </a:ext>
            </a:extLst>
          </p:cNvPr>
          <p:cNvSpPr txBox="1">
            <a:spLocks/>
          </p:cNvSpPr>
          <p:nvPr/>
        </p:nvSpPr>
        <p:spPr>
          <a:xfrm>
            <a:off x="965915" y="1293105"/>
            <a:ext cx="7340958" cy="1040673"/>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499" algn="ctr">
              <a:lnSpc>
                <a:spcPct val="135000"/>
              </a:lnSpc>
              <a:buFont typeface="Arial"/>
              <a:buChar char="•"/>
            </a:pPr>
            <a:r>
              <a:rPr lang="en-US" sz="1600" b="1" dirty="0">
                <a:latin typeface="+mj-lt"/>
              </a:rPr>
              <a:t>Multi-scale context (</a:t>
            </a:r>
            <a:r>
              <a:rPr lang="en-US" sz="1600" b="1" dirty="0" err="1">
                <a:latin typeface="+mj-lt"/>
              </a:rPr>
              <a:t>Ngữ</a:t>
            </a:r>
            <a:r>
              <a:rPr lang="en-US" sz="1600" b="1" dirty="0">
                <a:latin typeface="+mj-lt"/>
              </a:rPr>
              <a:t> </a:t>
            </a:r>
            <a:r>
              <a:rPr lang="en-US" sz="1600" b="1" dirty="0" err="1">
                <a:latin typeface="+mj-lt"/>
              </a:rPr>
              <a:t>cảnh</a:t>
            </a:r>
            <a:r>
              <a:rPr lang="en-US" sz="1600" b="1" dirty="0">
                <a:latin typeface="+mj-lt"/>
              </a:rPr>
              <a:t> </a:t>
            </a:r>
            <a:r>
              <a:rPr lang="en-US" sz="1600" b="1" dirty="0" err="1">
                <a:latin typeface="+mj-lt"/>
              </a:rPr>
              <a:t>đa</a:t>
            </a:r>
            <a:r>
              <a:rPr lang="en-US" sz="1600" b="1" dirty="0">
                <a:latin typeface="+mj-lt"/>
              </a:rPr>
              <a:t> </a:t>
            </a:r>
            <a:r>
              <a:rPr lang="en-US" sz="1600" b="1" dirty="0" err="1">
                <a:latin typeface="+mj-lt"/>
              </a:rPr>
              <a:t>quy</a:t>
            </a:r>
            <a:r>
              <a:rPr lang="en-US" sz="1600" b="1" dirty="0">
                <a:latin typeface="+mj-lt"/>
              </a:rPr>
              <a:t> </a:t>
            </a:r>
            <a:r>
              <a:rPr lang="en-US" sz="1600" b="1" dirty="0" err="1">
                <a:latin typeface="+mj-lt"/>
              </a:rPr>
              <a:t>mô</a:t>
            </a:r>
            <a:r>
              <a:rPr lang="en-US" sz="1600" b="1" dirty="0">
                <a:latin typeface="+mj-lt"/>
              </a:rPr>
              <a:t>):</a:t>
            </a:r>
          </a:p>
          <a:p>
            <a:pPr marL="142875" algn="ctr">
              <a:lnSpc>
                <a:spcPct val="135000"/>
              </a:lnSpc>
            </a:pPr>
            <a:r>
              <a:rPr lang="en-US" sz="1600" dirty="0" err="1">
                <a:latin typeface="+mj-lt"/>
              </a:rPr>
              <a:t>Mô-đun</a:t>
            </a:r>
            <a:r>
              <a:rPr lang="en-US" sz="1600" dirty="0">
                <a:latin typeface="+mj-lt"/>
              </a:rPr>
              <a:t> </a:t>
            </a:r>
            <a:r>
              <a:rPr lang="en-US" sz="1600" dirty="0" err="1">
                <a:latin typeface="+mj-lt"/>
              </a:rPr>
              <a:t>ASPP</a:t>
            </a:r>
            <a:r>
              <a:rPr lang="en-US" sz="1600" dirty="0">
                <a:latin typeface="+mj-lt"/>
              </a:rPr>
              <a:t> (</a:t>
            </a:r>
            <a:r>
              <a:rPr lang="en-US" sz="1600" dirty="0" err="1">
                <a:latin typeface="+mj-lt"/>
              </a:rPr>
              <a:t>Atrous</a:t>
            </a:r>
            <a:r>
              <a:rPr lang="en-US" sz="1600" dirty="0">
                <a:latin typeface="+mj-lt"/>
              </a:rPr>
              <a:t> Spatial Pyramid Pooling): </a:t>
            </a:r>
            <a:r>
              <a:rPr lang="en-US" sz="1600" dirty="0" err="1">
                <a:latin typeface="+mj-lt"/>
              </a:rPr>
              <a:t>Sử</a:t>
            </a:r>
            <a:r>
              <a:rPr lang="en-US" sz="1600" dirty="0">
                <a:latin typeface="+mj-lt"/>
              </a:rPr>
              <a:t> </a:t>
            </a:r>
            <a:r>
              <a:rPr lang="en-US" sz="1600" dirty="0" err="1">
                <a:latin typeface="+mj-lt"/>
              </a:rPr>
              <a:t>dụng</a:t>
            </a:r>
            <a:r>
              <a:rPr lang="en-US" sz="1600" dirty="0">
                <a:latin typeface="+mj-lt"/>
              </a:rPr>
              <a:t> dilated convolutions </a:t>
            </a:r>
            <a:r>
              <a:rPr lang="en-US" sz="1600" dirty="0" err="1">
                <a:latin typeface="+mj-lt"/>
              </a:rPr>
              <a:t>để</a:t>
            </a:r>
            <a:r>
              <a:rPr lang="en-US" sz="1600" dirty="0">
                <a:latin typeface="+mj-lt"/>
              </a:rPr>
              <a:t> </a:t>
            </a:r>
            <a:r>
              <a:rPr lang="en-US" sz="1600" dirty="0" err="1">
                <a:latin typeface="+mj-lt"/>
              </a:rPr>
              <a:t>bắt</a:t>
            </a:r>
            <a:r>
              <a:rPr lang="en-US" sz="1600" dirty="0">
                <a:latin typeface="+mj-lt"/>
              </a:rPr>
              <a:t> </a:t>
            </a:r>
            <a:r>
              <a:rPr lang="en-US" sz="1600" dirty="0" err="1">
                <a:latin typeface="+mj-lt"/>
              </a:rPr>
              <a:t>lấy</a:t>
            </a:r>
            <a:r>
              <a:rPr lang="en-US" sz="1600" dirty="0">
                <a:latin typeface="+mj-lt"/>
              </a:rPr>
              <a:t> </a:t>
            </a:r>
            <a:r>
              <a:rPr lang="en-US" sz="1600" dirty="0" err="1">
                <a:latin typeface="+mj-lt"/>
              </a:rPr>
              <a:t>thông</a:t>
            </a:r>
            <a:r>
              <a:rPr lang="en-US" sz="1600" dirty="0">
                <a:latin typeface="+mj-lt"/>
              </a:rPr>
              <a:t> tin </a:t>
            </a:r>
            <a:r>
              <a:rPr lang="en-US" sz="1600" dirty="0" err="1">
                <a:latin typeface="+mj-lt"/>
              </a:rPr>
              <a:t>ngữ</a:t>
            </a:r>
            <a:r>
              <a:rPr lang="en-US" sz="1600" dirty="0">
                <a:latin typeface="+mj-lt"/>
              </a:rPr>
              <a:t> </a:t>
            </a:r>
            <a:r>
              <a:rPr lang="en-US" sz="1600" dirty="0" err="1">
                <a:latin typeface="+mj-lt"/>
              </a:rPr>
              <a:t>cảnh</a:t>
            </a:r>
            <a:r>
              <a:rPr lang="en-US" sz="1600" dirty="0">
                <a:latin typeface="+mj-lt"/>
              </a:rPr>
              <a:t> </a:t>
            </a:r>
            <a:r>
              <a:rPr lang="en-US" sz="1600" dirty="0" err="1">
                <a:latin typeface="+mj-lt"/>
              </a:rPr>
              <a:t>đa</a:t>
            </a:r>
            <a:r>
              <a:rPr lang="en-US" sz="1600" dirty="0">
                <a:latin typeface="+mj-lt"/>
              </a:rPr>
              <a:t> </a:t>
            </a:r>
            <a:r>
              <a:rPr lang="en-US" sz="1600" dirty="0" err="1">
                <a:latin typeface="+mj-lt"/>
              </a:rPr>
              <a:t>quy</a:t>
            </a:r>
            <a:r>
              <a:rPr lang="en-US" sz="1600" dirty="0">
                <a:latin typeface="+mj-lt"/>
              </a:rPr>
              <a:t> </a:t>
            </a:r>
            <a:r>
              <a:rPr lang="en-US" sz="1600" dirty="0" err="1">
                <a:latin typeface="+mj-lt"/>
              </a:rPr>
              <a:t>mô</a:t>
            </a:r>
            <a:r>
              <a:rPr lang="en-US" sz="1600" dirty="0">
                <a:latin typeface="+mj-lt"/>
              </a:rPr>
              <a:t>.</a:t>
            </a:r>
          </a:p>
          <a:p>
            <a:pPr algn="ctr"/>
            <a:endParaRPr lang="en-US" sz="1600" dirty="0">
              <a:latin typeface="+mj-lt"/>
            </a:endParaRPr>
          </a:p>
        </p:txBody>
      </p:sp>
      <p:pic>
        <p:nvPicPr>
          <p:cNvPr id="4" name="Picture 3">
            <a:extLst>
              <a:ext uri="{FF2B5EF4-FFF2-40B4-BE49-F238E27FC236}">
                <a16:creationId xmlns:a16="http://schemas.microsoft.com/office/drawing/2014/main" id="{22F82A5A-C124-BBF7-9B80-DF4DFD72261D}"/>
              </a:ext>
              <a:ext uri="{1EA5CF40-B5DE-41B1-835B-17DF18DBFE7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A744B45-4E8F-4ED8-B2DB-2BA828C4CA21}"/>
              </a:ext>
            </a:extLst>
          </p:cNvPr>
          <p:cNvPicPr>
            <a:picLocks noChangeAspect="1"/>
          </p:cNvPicPr>
          <p:nvPr/>
        </p:nvPicPr>
        <p:blipFill>
          <a:blip r:embed="rId2"/>
          <a:stretch>
            <a:fillRect/>
          </a:stretch>
        </p:blipFill>
        <p:spPr>
          <a:xfrm>
            <a:off x="3081940" y="2448020"/>
            <a:ext cx="2980115" cy="892664"/>
          </a:xfrm>
          <a:prstGeom prst="rect">
            <a:avLst/>
          </a:prstGeom>
          <a:noFill/>
          <a:ln w="28575" cap="flat">
            <a:solidFill>
              <a:schemeClr val="tx1"/>
            </a:solidFill>
            <a:prstDash val="solid"/>
            <a:round/>
          </a:ln>
          <a:effectLst>
            <a:outerShdw blurRad="50800" dist="95250" dir="2700000">
              <a:srgbClr val="3F3F3F">
                <a:alpha val="39999"/>
              </a:srgbClr>
            </a:outerShdw>
          </a:effectLst>
        </p:spPr>
      </p:pic>
      <p:sp>
        <p:nvSpPr>
          <p:cNvPr id="7" name="TextBox 6">
            <a:extLst>
              <a:ext uri="{FF2B5EF4-FFF2-40B4-BE49-F238E27FC236}">
                <a16:creationId xmlns:a16="http://schemas.microsoft.com/office/drawing/2014/main" id="{766CC196-708C-EA9E-BD3D-0A7D981AF926}"/>
              </a:ext>
              <a:ext uri="{95E7FD92-6EAC-4450-8CF7-8369EFD8FE4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54A7E00-10B6-4919-9934-DE14DFE277B6}"/>
              </a:ext>
            </a:extLst>
          </p:cNvPr>
          <p:cNvSpPr txBox="1"/>
          <p:nvPr/>
        </p:nvSpPr>
        <p:spPr>
          <a:xfrm>
            <a:off x="899113" y="3568154"/>
            <a:ext cx="7476942" cy="724557"/>
          </a:xfrm>
          <a:prstGeom prst="rect">
            <a:avLst/>
          </a:prstGeom>
        </p:spPr>
        <p:txBody>
          <a:bodyPr vert="horz" wrap="square" lIns="95250" tIns="47625" rIns="95250" bIns="47625" rtlCol="0" anchor="t">
            <a:spAutoFit/>
          </a:bodyPr>
          <a:lstStyle/>
          <a:p>
            <a:pPr algn="ctr">
              <a:lnSpc>
                <a:spcPct val="135000"/>
              </a:lnSpc>
              <a:defRPr lang="en-US" sz="1400" dirty="0"/>
            </a:pPr>
            <a:r>
              <a:rPr lang="en-US" sz="1600" dirty="0">
                <a:latin typeface="+mj-lt"/>
              </a:rPr>
              <a:t>Lợi ích: Mô-đun </a:t>
            </a:r>
            <a:r>
              <a:rPr lang="en-US" sz="1600" dirty="0" err="1">
                <a:latin typeface="+mj-lt"/>
              </a:rPr>
              <a:t>ASPP</a:t>
            </a:r>
            <a:r>
              <a:rPr lang="en-US" sz="1600" dirty="0">
                <a:latin typeface="+mj-lt"/>
              </a:rPr>
              <a:t> giúp bắt lấy thông tin ngữ cảnh đa </a:t>
            </a:r>
            <a:r>
              <a:rPr lang="en-US" sz="1600" dirty="0" err="1">
                <a:latin typeface="+mj-lt"/>
              </a:rPr>
              <a:t>quy</a:t>
            </a:r>
            <a:r>
              <a:rPr lang="en-US" sz="1600" dirty="0">
                <a:latin typeface="+mj-lt"/>
              </a:rPr>
              <a:t> mô mà không làm mất độ phân giải.</a:t>
            </a:r>
          </a:p>
        </p:txBody>
      </p:sp>
      <p:sp>
        <p:nvSpPr>
          <p:cNvPr id="11" name="Google Shape;1066;p46">
            <a:extLst>
              <a:ext uri="{FF2B5EF4-FFF2-40B4-BE49-F238E27FC236}">
                <a16:creationId xmlns:a16="http://schemas.microsoft.com/office/drawing/2014/main" id="{CD6D0B16-CC5A-FCFE-8178-D6DC54D4AE28}"/>
              </a:ext>
            </a:extLst>
          </p:cNvPr>
          <p:cNvSpPr txBox="1"/>
          <p:nvPr/>
        </p:nvSpPr>
        <p:spPr>
          <a:xfrm>
            <a:off x="3710804" y="691676"/>
            <a:ext cx="1722389" cy="487187"/>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latin typeface="Erica One" panose="020B0604020202020204" charset="0"/>
              </a:rPr>
              <a:t>Background</a:t>
            </a:r>
            <a:endParaRPr sz="2100" dirty="0">
              <a:solidFill>
                <a:schemeClr val="dk1"/>
              </a:solidFill>
              <a:latin typeface="Erica One" panose="020B0604020202020204" charset="0"/>
              <a:ea typeface="Erica One"/>
              <a:cs typeface="Erica One"/>
              <a:sym typeface="Erica One"/>
            </a:endParaRPr>
          </a:p>
        </p:txBody>
      </p:sp>
    </p:spTree>
    <p:extLst>
      <p:ext uri="{BB962C8B-B14F-4D97-AF65-F5344CB8AC3E}">
        <p14:creationId xmlns:p14="http://schemas.microsoft.com/office/powerpoint/2010/main" val="415646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36;p22">
            <a:extLst>
              <a:ext uri="{FF2B5EF4-FFF2-40B4-BE49-F238E27FC236}">
                <a16:creationId xmlns:a16="http://schemas.microsoft.com/office/drawing/2014/main" id="{5C178C46-978F-3DA9-ABB2-0FF50BFF6C58}"/>
              </a:ext>
            </a:extLst>
          </p:cNvPr>
          <p:cNvGrpSpPr/>
          <p:nvPr/>
        </p:nvGrpSpPr>
        <p:grpSpPr>
          <a:xfrm>
            <a:off x="183344" y="144277"/>
            <a:ext cx="2330384" cy="675699"/>
            <a:chOff x="4233750" y="1606029"/>
            <a:chExt cx="2330384" cy="675699"/>
          </a:xfrm>
        </p:grpSpPr>
        <p:sp>
          <p:nvSpPr>
            <p:cNvPr id="5" name="Google Shape;339;p22">
              <a:extLst>
                <a:ext uri="{FF2B5EF4-FFF2-40B4-BE49-F238E27FC236}">
                  <a16:creationId xmlns:a16="http://schemas.microsoft.com/office/drawing/2014/main" id="{B3050619-D1DF-6764-94BE-942E7342219F}"/>
                </a:ext>
              </a:extLst>
            </p:cNvPr>
            <p:cNvSpPr/>
            <p:nvPr/>
          </p:nvSpPr>
          <p:spPr>
            <a:xfrm>
              <a:off x="4233750" y="1606029"/>
              <a:ext cx="676499"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Erica One" panose="020B0604020202020204" charset="0"/>
                  <a:ea typeface="Erica One"/>
                  <a:cs typeface="Erica One"/>
                  <a:sym typeface="Erica One"/>
                </a:rPr>
                <a:t>3</a:t>
              </a:r>
              <a:endParaRPr sz="2000">
                <a:latin typeface="Erica One" panose="020B0604020202020204" charset="0"/>
                <a:ea typeface="Erica One"/>
                <a:cs typeface="Erica One"/>
                <a:sym typeface="Erica One"/>
              </a:endParaRPr>
            </a:p>
          </p:txBody>
        </p:sp>
        <p:sp>
          <p:nvSpPr>
            <p:cNvPr id="6" name="Google Shape;338;p22">
              <a:extLst>
                <a:ext uri="{FF2B5EF4-FFF2-40B4-BE49-F238E27FC236}">
                  <a16:creationId xmlns:a16="http://schemas.microsoft.com/office/drawing/2014/main" id="{9A21F2F0-EFC1-33F4-D442-4DF0BA459488}"/>
                </a:ext>
              </a:extLst>
            </p:cNvPr>
            <p:cNvSpPr txBox="1"/>
            <p:nvPr/>
          </p:nvSpPr>
          <p:spPr>
            <a:xfrm>
              <a:off x="4795034" y="1734328"/>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u="none" strike="noStrike" baseline="0" dirty="0">
                  <a:latin typeface="Erica One" panose="020B0604020202020204" charset="0"/>
                </a:rPr>
                <a:t>Approach</a:t>
              </a:r>
              <a:endParaRPr sz="2000" dirty="0">
                <a:solidFill>
                  <a:schemeClr val="dk1"/>
                </a:solidFill>
                <a:latin typeface="Erica One" panose="020B0604020202020204" charset="0"/>
                <a:ea typeface="Erica One"/>
                <a:cs typeface="Erica One"/>
                <a:sym typeface="Erica One"/>
              </a:endParaRPr>
            </a:p>
          </p:txBody>
        </p:sp>
      </p:grpSp>
      <p:sp>
        <p:nvSpPr>
          <p:cNvPr id="11" name="Google Shape;1066;p46">
            <a:extLst>
              <a:ext uri="{FF2B5EF4-FFF2-40B4-BE49-F238E27FC236}">
                <a16:creationId xmlns:a16="http://schemas.microsoft.com/office/drawing/2014/main" id="{CD6D0B16-CC5A-FCFE-8178-D6DC54D4AE28}"/>
              </a:ext>
            </a:extLst>
          </p:cNvPr>
          <p:cNvSpPr txBox="1"/>
          <p:nvPr/>
        </p:nvSpPr>
        <p:spPr>
          <a:xfrm>
            <a:off x="3710804" y="691676"/>
            <a:ext cx="1722389" cy="487187"/>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latin typeface="Erica One" panose="020B0604020202020204" charset="0"/>
              </a:rPr>
              <a:t>Background</a:t>
            </a:r>
            <a:endParaRPr sz="2100" dirty="0">
              <a:solidFill>
                <a:schemeClr val="dk1"/>
              </a:solidFill>
              <a:latin typeface="Erica One" panose="020B0604020202020204" charset="0"/>
              <a:ea typeface="Erica One"/>
              <a:cs typeface="Erica One"/>
              <a:sym typeface="Erica One"/>
            </a:endParaRPr>
          </a:p>
        </p:txBody>
      </p:sp>
      <p:sp>
        <p:nvSpPr>
          <p:cNvPr id="8" name="Google Shape;189;p16">
            <a:extLst>
              <a:ext uri="{FF2B5EF4-FFF2-40B4-BE49-F238E27FC236}">
                <a16:creationId xmlns:a16="http://schemas.microsoft.com/office/drawing/2014/main" id="{8886BC98-915F-1107-665A-259BE09A21AA}"/>
              </a:ext>
              <a:ext uri="{40E349E1-5EF4-4C42-99CC-2DE26F47326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D09B5E2-BC0F-47DA-9C33-A9BA156B8298}"/>
              </a:ext>
            </a:extLst>
          </p:cNvPr>
          <p:cNvSpPr txBox="1">
            <a:spLocks/>
          </p:cNvSpPr>
          <p:nvPr/>
        </p:nvSpPr>
        <p:spPr>
          <a:xfrm>
            <a:off x="973223" y="1450608"/>
            <a:ext cx="7197550" cy="1040673"/>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499" algn="ctr">
              <a:lnSpc>
                <a:spcPct val="135000"/>
              </a:lnSpc>
              <a:buFont typeface="Arial"/>
              <a:buChar char="•"/>
            </a:pPr>
            <a:r>
              <a:rPr lang="en-US" sz="1600" b="1" dirty="0">
                <a:latin typeface="+mj-lt"/>
              </a:rPr>
              <a:t>Relational context (</a:t>
            </a:r>
            <a:r>
              <a:rPr lang="en-US" sz="1600" b="1" dirty="0" err="1">
                <a:latin typeface="+mj-lt"/>
              </a:rPr>
              <a:t>Ngữ</a:t>
            </a:r>
            <a:r>
              <a:rPr lang="en-US" sz="1600" b="1" dirty="0">
                <a:latin typeface="+mj-lt"/>
              </a:rPr>
              <a:t> </a:t>
            </a:r>
            <a:r>
              <a:rPr lang="en-US" sz="1600" b="1" dirty="0" err="1">
                <a:latin typeface="+mj-lt"/>
              </a:rPr>
              <a:t>cảnh</a:t>
            </a:r>
            <a:r>
              <a:rPr lang="en-US" sz="1600" b="1" dirty="0">
                <a:latin typeface="+mj-lt"/>
              </a:rPr>
              <a:t> </a:t>
            </a:r>
            <a:r>
              <a:rPr lang="en-US" sz="1600" b="1" dirty="0" err="1">
                <a:latin typeface="+mj-lt"/>
              </a:rPr>
              <a:t>tương</a:t>
            </a:r>
            <a:r>
              <a:rPr lang="en-US" sz="1600" b="1" dirty="0">
                <a:latin typeface="+mj-lt"/>
              </a:rPr>
              <a:t> </a:t>
            </a:r>
            <a:r>
              <a:rPr lang="en-US" sz="1600" b="1" dirty="0" err="1">
                <a:latin typeface="+mj-lt"/>
              </a:rPr>
              <a:t>quan</a:t>
            </a:r>
            <a:r>
              <a:rPr lang="en-US" sz="1600" b="1" dirty="0">
                <a:latin typeface="+mj-lt"/>
              </a:rPr>
              <a:t> )</a:t>
            </a:r>
          </a:p>
          <a:p>
            <a:pPr marL="142875" algn="ctr">
              <a:lnSpc>
                <a:spcPct val="135000"/>
              </a:lnSpc>
            </a:pPr>
            <a:r>
              <a:rPr lang="en-US" sz="1600" dirty="0" err="1">
                <a:latin typeface="+mj-lt"/>
              </a:rPr>
              <a:t>Cơ</a:t>
            </a:r>
            <a:r>
              <a:rPr lang="en-US" sz="1600" dirty="0">
                <a:latin typeface="+mj-lt"/>
              </a:rPr>
              <a:t> </a:t>
            </a:r>
            <a:r>
              <a:rPr lang="en-US" sz="1600" dirty="0" err="1">
                <a:latin typeface="+mj-lt"/>
              </a:rPr>
              <a:t>chế</a:t>
            </a:r>
            <a:r>
              <a:rPr lang="en-US" sz="1600" dirty="0">
                <a:latin typeface="+mj-lt"/>
              </a:rPr>
              <a:t> </a:t>
            </a:r>
            <a:r>
              <a:rPr lang="en-US" sz="1600" dirty="0" err="1">
                <a:latin typeface="+mj-lt"/>
              </a:rPr>
              <a:t>ngữ</a:t>
            </a:r>
            <a:r>
              <a:rPr lang="en-US" sz="1600" dirty="0">
                <a:latin typeface="+mj-lt"/>
              </a:rPr>
              <a:t> </a:t>
            </a:r>
            <a:r>
              <a:rPr lang="en-US" sz="1600" dirty="0" err="1">
                <a:latin typeface="+mj-lt"/>
              </a:rPr>
              <a:t>cảnh</a:t>
            </a:r>
            <a:r>
              <a:rPr lang="en-US" sz="1600" dirty="0">
                <a:latin typeface="+mj-lt"/>
              </a:rPr>
              <a:t> </a:t>
            </a:r>
            <a:r>
              <a:rPr lang="en-US" sz="1600" dirty="0" err="1">
                <a:latin typeface="+mj-lt"/>
              </a:rPr>
              <a:t>tương</a:t>
            </a:r>
            <a:r>
              <a:rPr lang="en-US" sz="1600" dirty="0">
                <a:latin typeface="+mj-lt"/>
              </a:rPr>
              <a:t> </a:t>
            </a:r>
            <a:r>
              <a:rPr lang="en-US" sz="1600" dirty="0" err="1">
                <a:latin typeface="+mj-lt"/>
              </a:rPr>
              <a:t>quan</a:t>
            </a:r>
            <a:r>
              <a:rPr lang="en-US" sz="1600" dirty="0">
                <a:latin typeface="+mj-lt"/>
              </a:rPr>
              <a:t> </a:t>
            </a:r>
            <a:r>
              <a:rPr lang="en-US" sz="1600" dirty="0" err="1">
                <a:latin typeface="+mj-lt"/>
              </a:rPr>
              <a:t>sử</a:t>
            </a:r>
            <a:r>
              <a:rPr lang="en-US" sz="1600" dirty="0">
                <a:latin typeface="+mj-lt"/>
              </a:rPr>
              <a:t> </a:t>
            </a:r>
            <a:r>
              <a:rPr lang="en-US" sz="1600" dirty="0" err="1">
                <a:latin typeface="+mj-lt"/>
              </a:rPr>
              <a:t>dụng</a:t>
            </a:r>
            <a:r>
              <a:rPr lang="en-US" sz="1600" dirty="0">
                <a:latin typeface="+mj-lt"/>
              </a:rPr>
              <a:t> </a:t>
            </a:r>
            <a:r>
              <a:rPr lang="en-US" sz="1600" dirty="0" err="1">
                <a:latin typeface="+mj-lt"/>
              </a:rPr>
              <a:t>mối</a:t>
            </a:r>
            <a:r>
              <a:rPr lang="en-US" sz="1600" dirty="0">
                <a:latin typeface="+mj-lt"/>
              </a:rPr>
              <a:t> </a:t>
            </a:r>
            <a:r>
              <a:rPr lang="en-US" sz="1600" dirty="0" err="1">
                <a:latin typeface="+mj-lt"/>
              </a:rPr>
              <a:t>quan</a:t>
            </a:r>
            <a:r>
              <a:rPr lang="en-US" sz="1600" dirty="0">
                <a:latin typeface="+mj-lt"/>
              </a:rPr>
              <a:t> </a:t>
            </a:r>
            <a:r>
              <a:rPr lang="en-US" sz="1600" dirty="0" err="1">
                <a:latin typeface="+mj-lt"/>
              </a:rPr>
              <a:t>hệ</a:t>
            </a:r>
            <a:r>
              <a:rPr lang="en-US" sz="1600" dirty="0">
                <a:latin typeface="+mj-lt"/>
              </a:rPr>
              <a:t> </a:t>
            </a:r>
            <a:r>
              <a:rPr lang="en-US" sz="1600" dirty="0" err="1">
                <a:latin typeface="+mj-lt"/>
              </a:rPr>
              <a:t>giữa</a:t>
            </a:r>
            <a:r>
              <a:rPr lang="en-US" sz="1600" dirty="0">
                <a:latin typeface="+mj-lt"/>
              </a:rPr>
              <a:t> </a:t>
            </a:r>
            <a:r>
              <a:rPr lang="en-US" sz="1600" dirty="0" err="1">
                <a:latin typeface="+mj-lt"/>
              </a:rPr>
              <a:t>các</a:t>
            </a:r>
            <a:r>
              <a:rPr lang="en-US" sz="1600" dirty="0">
                <a:latin typeface="+mj-lt"/>
              </a:rPr>
              <a:t> pixel </a:t>
            </a:r>
            <a:r>
              <a:rPr lang="en-US" sz="1600" dirty="0" err="1">
                <a:latin typeface="+mj-lt"/>
              </a:rPr>
              <a:t>để</a:t>
            </a:r>
            <a:r>
              <a:rPr lang="en-US" sz="1600" dirty="0">
                <a:latin typeface="+mj-lt"/>
              </a:rPr>
              <a:t> </a:t>
            </a:r>
            <a:r>
              <a:rPr lang="en-US" sz="1600" dirty="0" err="1">
                <a:latin typeface="+mj-lt"/>
              </a:rPr>
              <a:t>tính</a:t>
            </a:r>
            <a:r>
              <a:rPr lang="en-US" sz="1600" dirty="0">
                <a:latin typeface="+mj-lt"/>
              </a:rPr>
              <a:t> </a:t>
            </a:r>
            <a:r>
              <a:rPr lang="en-US" sz="1600" dirty="0" err="1">
                <a:latin typeface="+mj-lt"/>
              </a:rPr>
              <a:t>toán</a:t>
            </a:r>
            <a:r>
              <a:rPr lang="en-US" sz="1600" dirty="0">
                <a:latin typeface="+mj-lt"/>
              </a:rPr>
              <a:t> </a:t>
            </a:r>
            <a:r>
              <a:rPr lang="en-US" sz="1600" dirty="0" err="1">
                <a:latin typeface="+mj-lt"/>
              </a:rPr>
              <a:t>ngữ</a:t>
            </a:r>
            <a:r>
              <a:rPr lang="en-US" sz="1600" dirty="0">
                <a:latin typeface="+mj-lt"/>
              </a:rPr>
              <a:t> </a:t>
            </a:r>
            <a:r>
              <a:rPr lang="en-US" sz="1600" dirty="0" err="1">
                <a:latin typeface="+mj-lt"/>
              </a:rPr>
              <a:t>cảnh</a:t>
            </a:r>
            <a:r>
              <a:rPr lang="en-US" sz="1600" dirty="0">
                <a:latin typeface="+mj-lt"/>
              </a:rPr>
              <a:t> </a:t>
            </a:r>
            <a:r>
              <a:rPr lang="en-US" sz="1600" dirty="0" err="1">
                <a:latin typeface="+mj-lt"/>
              </a:rPr>
              <a:t>cho</a:t>
            </a:r>
            <a:r>
              <a:rPr lang="en-US" sz="1600" dirty="0">
                <a:latin typeface="+mj-lt"/>
              </a:rPr>
              <a:t> </a:t>
            </a:r>
            <a:r>
              <a:rPr lang="en-US" sz="1600" dirty="0" err="1">
                <a:latin typeface="+mj-lt"/>
              </a:rPr>
              <a:t>mỗi</a:t>
            </a:r>
            <a:r>
              <a:rPr lang="en-US" sz="1600" dirty="0">
                <a:latin typeface="+mj-lt"/>
              </a:rPr>
              <a:t> pixel.</a:t>
            </a:r>
          </a:p>
        </p:txBody>
      </p:sp>
      <p:sp>
        <p:nvSpPr>
          <p:cNvPr id="9" name="TextBox 8">
            <a:extLst>
              <a:ext uri="{FF2B5EF4-FFF2-40B4-BE49-F238E27FC236}">
                <a16:creationId xmlns:a16="http://schemas.microsoft.com/office/drawing/2014/main" id="{CBFDAD28-158B-43A9-8EF0-3EC3BA34FCE9}"/>
              </a:ext>
              <a:ext uri="{699F6D39-9D66-4183-9238-DC8367E9731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B2DCD4F-7C65-4D22-BFFF-0E6ED4C110D5}"/>
              </a:ext>
            </a:extLst>
          </p:cNvPr>
          <p:cNvSpPr txBox="1"/>
          <p:nvPr/>
        </p:nvSpPr>
        <p:spPr>
          <a:xfrm>
            <a:off x="909916" y="3811321"/>
            <a:ext cx="7330877" cy="724557"/>
          </a:xfrm>
          <a:prstGeom prst="rect">
            <a:avLst/>
          </a:prstGeom>
        </p:spPr>
        <p:txBody>
          <a:bodyPr vert="horz" wrap="square" lIns="95250" tIns="47625" rIns="95250" bIns="47625" rtlCol="0" anchor="t">
            <a:spAutoFit/>
          </a:bodyPr>
          <a:lstStyle/>
          <a:p>
            <a:pPr algn="ctr">
              <a:lnSpc>
                <a:spcPct val="135000"/>
              </a:lnSpc>
              <a:defRPr lang="en-US" sz="1400" dirty="0"/>
            </a:pPr>
            <a:r>
              <a:rPr lang="en-US" sz="1600" dirty="0">
                <a:latin typeface="+mj-lt"/>
              </a:rPr>
              <a:t>Giải thuật ngữ cảnh tương </a:t>
            </a:r>
            <a:r>
              <a:rPr lang="en-US" sz="1600" dirty="0" err="1">
                <a:latin typeface="+mj-lt"/>
              </a:rPr>
              <a:t>quan</a:t>
            </a:r>
            <a:r>
              <a:rPr lang="en-US" sz="1600" dirty="0">
                <a:latin typeface="+mj-lt"/>
              </a:rPr>
              <a:t> là một phiên bản tổng quát hơn của ngữ cảnh toàn cục, </a:t>
            </a:r>
            <a:r>
              <a:rPr lang="en-US" sz="1600" dirty="0" err="1">
                <a:latin typeface="+mj-lt"/>
              </a:rPr>
              <a:t>cho</a:t>
            </a:r>
            <a:r>
              <a:rPr lang="en-US" sz="1600" dirty="0">
                <a:latin typeface="+mj-lt"/>
              </a:rPr>
              <a:t> phép tính toán ngữ cảnh dựa trên mối </a:t>
            </a:r>
            <a:r>
              <a:rPr lang="en-US" sz="1600" dirty="0" err="1">
                <a:latin typeface="+mj-lt"/>
              </a:rPr>
              <a:t>quan</a:t>
            </a:r>
            <a:r>
              <a:rPr lang="en-US" sz="1600" dirty="0">
                <a:latin typeface="+mj-lt"/>
              </a:rPr>
              <a:t> hệ giữa các pixel.</a:t>
            </a:r>
          </a:p>
        </p:txBody>
      </p:sp>
      <p:pic>
        <p:nvPicPr>
          <p:cNvPr id="10" name="Picture 9">
            <a:extLst>
              <a:ext uri="{FF2B5EF4-FFF2-40B4-BE49-F238E27FC236}">
                <a16:creationId xmlns:a16="http://schemas.microsoft.com/office/drawing/2014/main" id="{E89E8E62-FD76-BB18-783B-74FB50F10278}"/>
              </a:ext>
              <a:ext uri="{058FF9D3-B53B-4B9F-AA33-E87530B34EB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A8887F2-C4EB-4419-9A5B-1F4C5F09B930}"/>
              </a:ext>
            </a:extLst>
          </p:cNvPr>
          <p:cNvPicPr>
            <a:picLocks noChangeAspect="1"/>
          </p:cNvPicPr>
          <p:nvPr/>
        </p:nvPicPr>
        <p:blipFill>
          <a:blip r:embed="rId2"/>
          <a:stretch>
            <a:fillRect/>
          </a:stretch>
        </p:blipFill>
        <p:spPr>
          <a:xfrm>
            <a:off x="2998612" y="2703736"/>
            <a:ext cx="3146775" cy="895130"/>
          </a:xfrm>
          <a:prstGeom prst="rect">
            <a:avLst/>
          </a:prstGeom>
          <a:noFill/>
          <a:ln w="28575" cap="flat">
            <a:solidFill>
              <a:schemeClr val="tx1"/>
            </a:solidFill>
            <a:prstDash val="solid"/>
            <a:round/>
          </a:ln>
          <a:effectLst>
            <a:outerShdw blurRad="50800" dist="95250" dir="2700000">
              <a:srgbClr val="3F3F3F">
                <a:alpha val="39999"/>
              </a:srgbClr>
            </a:outerShdw>
          </a:effectLst>
        </p:spPr>
      </p:pic>
    </p:spTree>
    <p:extLst>
      <p:ext uri="{BB962C8B-B14F-4D97-AF65-F5344CB8AC3E}">
        <p14:creationId xmlns:p14="http://schemas.microsoft.com/office/powerpoint/2010/main" val="955499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36;p22">
            <a:extLst>
              <a:ext uri="{FF2B5EF4-FFF2-40B4-BE49-F238E27FC236}">
                <a16:creationId xmlns:a16="http://schemas.microsoft.com/office/drawing/2014/main" id="{5C178C46-978F-3DA9-ABB2-0FF50BFF6C58}"/>
              </a:ext>
            </a:extLst>
          </p:cNvPr>
          <p:cNvGrpSpPr/>
          <p:nvPr/>
        </p:nvGrpSpPr>
        <p:grpSpPr>
          <a:xfrm>
            <a:off x="183344" y="144277"/>
            <a:ext cx="2330384" cy="675699"/>
            <a:chOff x="4233750" y="1606029"/>
            <a:chExt cx="2330384" cy="675699"/>
          </a:xfrm>
        </p:grpSpPr>
        <p:sp>
          <p:nvSpPr>
            <p:cNvPr id="5" name="Google Shape;339;p22">
              <a:extLst>
                <a:ext uri="{FF2B5EF4-FFF2-40B4-BE49-F238E27FC236}">
                  <a16:creationId xmlns:a16="http://schemas.microsoft.com/office/drawing/2014/main" id="{B3050619-D1DF-6764-94BE-942E7342219F}"/>
                </a:ext>
              </a:extLst>
            </p:cNvPr>
            <p:cNvSpPr/>
            <p:nvPr/>
          </p:nvSpPr>
          <p:spPr>
            <a:xfrm>
              <a:off x="4233750" y="1606029"/>
              <a:ext cx="676499"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Erica One" panose="020B0604020202020204" charset="0"/>
                  <a:ea typeface="Erica One"/>
                  <a:cs typeface="Erica One"/>
                  <a:sym typeface="Erica One"/>
                </a:rPr>
                <a:t>3</a:t>
              </a:r>
              <a:endParaRPr sz="2000">
                <a:latin typeface="Erica One" panose="020B0604020202020204" charset="0"/>
                <a:ea typeface="Erica One"/>
                <a:cs typeface="Erica One"/>
                <a:sym typeface="Erica One"/>
              </a:endParaRPr>
            </a:p>
          </p:txBody>
        </p:sp>
        <p:sp>
          <p:nvSpPr>
            <p:cNvPr id="6" name="Google Shape;338;p22">
              <a:extLst>
                <a:ext uri="{FF2B5EF4-FFF2-40B4-BE49-F238E27FC236}">
                  <a16:creationId xmlns:a16="http://schemas.microsoft.com/office/drawing/2014/main" id="{9A21F2F0-EFC1-33F4-D442-4DF0BA459488}"/>
                </a:ext>
              </a:extLst>
            </p:cNvPr>
            <p:cNvSpPr txBox="1"/>
            <p:nvPr/>
          </p:nvSpPr>
          <p:spPr>
            <a:xfrm>
              <a:off x="4795034" y="1734328"/>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u="none" strike="noStrike" baseline="0" dirty="0">
                  <a:latin typeface="Erica One" panose="020B0604020202020204" charset="0"/>
                </a:rPr>
                <a:t>Approach</a:t>
              </a:r>
              <a:endParaRPr sz="2000" dirty="0">
                <a:solidFill>
                  <a:schemeClr val="dk1"/>
                </a:solidFill>
                <a:latin typeface="Erica One" panose="020B0604020202020204" charset="0"/>
                <a:ea typeface="Erica One"/>
                <a:cs typeface="Erica One"/>
                <a:sym typeface="Erica One"/>
              </a:endParaRPr>
            </a:p>
          </p:txBody>
        </p:sp>
      </p:grpSp>
      <p:sp>
        <p:nvSpPr>
          <p:cNvPr id="11" name="Google Shape;1066;p46">
            <a:extLst>
              <a:ext uri="{FF2B5EF4-FFF2-40B4-BE49-F238E27FC236}">
                <a16:creationId xmlns:a16="http://schemas.microsoft.com/office/drawing/2014/main" id="{CD6D0B16-CC5A-FCFE-8178-D6DC54D4AE28}"/>
              </a:ext>
            </a:extLst>
          </p:cNvPr>
          <p:cNvSpPr txBox="1"/>
          <p:nvPr/>
        </p:nvSpPr>
        <p:spPr>
          <a:xfrm>
            <a:off x="3710804" y="691676"/>
            <a:ext cx="1722389" cy="487187"/>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latin typeface="Erica One" panose="020B0604020202020204" charset="0"/>
              </a:rPr>
              <a:t>Formulation</a:t>
            </a:r>
            <a:endParaRPr sz="2100" dirty="0">
              <a:solidFill>
                <a:schemeClr val="dk1"/>
              </a:solidFill>
              <a:latin typeface="Erica One" panose="020B0604020202020204" charset="0"/>
              <a:ea typeface="Erica One"/>
              <a:cs typeface="Erica One"/>
              <a:sym typeface="Erica One"/>
            </a:endParaRPr>
          </a:p>
        </p:txBody>
      </p:sp>
      <p:pic>
        <p:nvPicPr>
          <p:cNvPr id="12" name="Picture 11">
            <a:extLst>
              <a:ext uri="{FF2B5EF4-FFF2-40B4-BE49-F238E27FC236}">
                <a16:creationId xmlns:a16="http://schemas.microsoft.com/office/drawing/2014/main" id="{BE116A94-A6C5-9AE9-FB3F-F3C2E932E52C}"/>
              </a:ext>
            </a:extLst>
          </p:cNvPr>
          <p:cNvPicPr>
            <a:picLocks noChangeAspect="1"/>
          </p:cNvPicPr>
          <p:nvPr/>
        </p:nvPicPr>
        <p:blipFill>
          <a:blip r:embed="rId2"/>
          <a:stretch>
            <a:fillRect/>
          </a:stretch>
        </p:blipFill>
        <p:spPr>
          <a:xfrm>
            <a:off x="3752602" y="2571750"/>
            <a:ext cx="1638792" cy="680906"/>
          </a:xfrm>
          <a:prstGeom prst="rect">
            <a:avLst/>
          </a:prstGeom>
        </p:spPr>
      </p:pic>
      <p:sp>
        <p:nvSpPr>
          <p:cNvPr id="8" name="TextBox 7">
            <a:extLst>
              <a:ext uri="{FF2B5EF4-FFF2-40B4-BE49-F238E27FC236}">
                <a16:creationId xmlns:a16="http://schemas.microsoft.com/office/drawing/2014/main" id="{17E9125F-5500-D05A-81B6-F97C24D67FBE}"/>
              </a:ext>
            </a:extLst>
          </p:cNvPr>
          <p:cNvSpPr txBox="1"/>
          <p:nvPr/>
        </p:nvSpPr>
        <p:spPr>
          <a:xfrm>
            <a:off x="656917" y="1162910"/>
            <a:ext cx="7830161" cy="3875420"/>
          </a:xfrm>
          <a:prstGeom prst="rect">
            <a:avLst/>
          </a:prstGeom>
          <a:noFill/>
        </p:spPr>
        <p:txBody>
          <a:bodyPr wrap="square">
            <a:spAutoFit/>
          </a:bodyPr>
          <a:lstStyle/>
          <a:p>
            <a:pPr indent="203200" algn="just">
              <a:spcAft>
                <a:spcPts val="700"/>
              </a:spcAft>
            </a:pPr>
            <a:r>
              <a:rPr lang="en-US" sz="1600" dirty="0">
                <a:solidFill>
                  <a:srgbClr val="000000"/>
                </a:solidFill>
                <a:effectLst/>
                <a:latin typeface="+mj-lt"/>
                <a:ea typeface="Times New Roman" panose="02020603050405020304" pitchFamily="18" charset="0"/>
              </a:rPr>
              <a:t>The proposed object-contextual representation scheme </a:t>
            </a:r>
            <a:r>
              <a:rPr lang="en-US" sz="1600" b="0" i="0" u="none" strike="noStrike" baseline="0" dirty="0" err="1">
                <a:latin typeface="+mj-lt"/>
              </a:rPr>
              <a:t>structurizes</a:t>
            </a:r>
            <a:r>
              <a:rPr lang="en-US" sz="1600" dirty="0">
                <a:solidFill>
                  <a:srgbClr val="000000"/>
                </a:solidFill>
                <a:effectLst/>
                <a:latin typeface="+mj-lt"/>
                <a:ea typeface="Times New Roman" panose="02020603050405020304" pitchFamily="18" charset="0"/>
              </a:rPr>
              <a:t> all the pixels in image </a:t>
            </a:r>
            <a:r>
              <a:rPr lang="en-US" sz="1600" dirty="0">
                <a:solidFill>
                  <a:srgbClr val="000000"/>
                </a:solidFill>
                <a:effectLst/>
                <a:latin typeface="+mj-lt"/>
                <a:ea typeface="Arial" panose="020B0604020202020204" pitchFamily="34" charset="0"/>
              </a:rPr>
              <a:t>I </a:t>
            </a:r>
            <a:r>
              <a:rPr lang="en-US" sz="1600" dirty="0">
                <a:solidFill>
                  <a:srgbClr val="000000"/>
                </a:solidFill>
                <a:effectLst/>
                <a:latin typeface="+mj-lt"/>
                <a:ea typeface="Times New Roman" panose="02020603050405020304" pitchFamily="18" charset="0"/>
              </a:rPr>
              <a:t>into K soft object regions, represents each object region as </a:t>
            </a:r>
            <a:r>
              <a:rPr lang="en-US" sz="1600" dirty="0" err="1">
                <a:solidFill>
                  <a:srgbClr val="000000"/>
                </a:solidFill>
                <a:effectLst/>
                <a:latin typeface="+mj-lt"/>
                <a:ea typeface="Times New Roman" panose="02020603050405020304" pitchFamily="18" charset="0"/>
              </a:rPr>
              <a:t>fk</a:t>
            </a:r>
            <a:r>
              <a:rPr lang="en-US" sz="1600" dirty="0">
                <a:solidFill>
                  <a:srgbClr val="000000"/>
                </a:solidFill>
                <a:effectLst/>
                <a:latin typeface="+mj-lt"/>
                <a:ea typeface="Times New Roman" panose="02020603050405020304" pitchFamily="18" charset="0"/>
              </a:rPr>
              <a:t> by aggregating the representations of all the pixels in the kth object region, and augments the representation for each pixel by aggregating the K object region representations with consideration of its relations with all the object regions:</a:t>
            </a:r>
            <a:endParaRPr lang="en-US" sz="1600" dirty="0">
              <a:effectLst/>
              <a:latin typeface="+mj-lt"/>
              <a:ea typeface="Times New Roman" panose="02020603050405020304" pitchFamily="18" charset="0"/>
            </a:endParaRPr>
          </a:p>
          <a:p>
            <a:pPr algn="ctr"/>
            <a:endParaRPr lang="en-US" sz="1600" dirty="0">
              <a:effectLst/>
              <a:latin typeface="+mj-lt"/>
              <a:ea typeface="Times New Roman" panose="02020603050405020304" pitchFamily="18" charset="0"/>
            </a:endParaRPr>
          </a:p>
          <a:p>
            <a:pPr algn="just"/>
            <a:endParaRPr lang="en-US" sz="1600" dirty="0">
              <a:solidFill>
                <a:srgbClr val="000000"/>
              </a:solidFill>
              <a:effectLst/>
              <a:latin typeface="+mj-lt"/>
              <a:ea typeface="Times New Roman" panose="02020603050405020304" pitchFamily="18" charset="0"/>
            </a:endParaRPr>
          </a:p>
          <a:p>
            <a:pPr algn="just"/>
            <a:endParaRPr lang="en-US" sz="1600" dirty="0">
              <a:solidFill>
                <a:srgbClr val="000000"/>
              </a:solidFill>
              <a:effectLst/>
              <a:latin typeface="+mj-lt"/>
              <a:ea typeface="Times New Roman" panose="02020603050405020304" pitchFamily="18" charset="0"/>
            </a:endParaRPr>
          </a:p>
          <a:p>
            <a:pPr algn="just"/>
            <a:endParaRPr lang="en-US" sz="1600" dirty="0">
              <a:latin typeface="+mj-lt"/>
              <a:ea typeface="Times New Roman" panose="02020603050405020304" pitchFamily="18" charset="0"/>
            </a:endParaRPr>
          </a:p>
          <a:p>
            <a:pPr algn="just"/>
            <a:r>
              <a:rPr lang="en-US" sz="1600" dirty="0">
                <a:solidFill>
                  <a:srgbClr val="000000"/>
                </a:solidFill>
                <a:effectLst/>
                <a:latin typeface="+mj-lt"/>
                <a:ea typeface="Times New Roman" panose="02020603050405020304" pitchFamily="18" charset="0"/>
              </a:rPr>
              <a:t>where </a:t>
            </a:r>
            <a:r>
              <a:rPr lang="en-US" sz="1600" dirty="0" err="1">
                <a:solidFill>
                  <a:srgbClr val="000000"/>
                </a:solidFill>
                <a:effectLst/>
                <a:latin typeface="+mj-lt"/>
                <a:ea typeface="Times New Roman" panose="02020603050405020304" pitchFamily="18" charset="0"/>
              </a:rPr>
              <a:t>fk</a:t>
            </a:r>
            <a:r>
              <a:rPr lang="en-US" sz="1600" dirty="0">
                <a:solidFill>
                  <a:srgbClr val="000000"/>
                </a:solidFill>
                <a:effectLst/>
                <a:latin typeface="+mj-lt"/>
                <a:ea typeface="Times New Roman" panose="02020603050405020304" pitchFamily="18" charset="0"/>
              </a:rPr>
              <a:t> is the representation of the kth object region, </a:t>
            </a:r>
            <a:r>
              <a:rPr lang="en-US" sz="1600" dirty="0" err="1">
                <a:solidFill>
                  <a:srgbClr val="000000"/>
                </a:solidFill>
                <a:effectLst/>
                <a:latin typeface="+mj-lt"/>
                <a:ea typeface="Times New Roman" panose="02020603050405020304" pitchFamily="18" charset="0"/>
              </a:rPr>
              <a:t>wik</a:t>
            </a:r>
            <a:r>
              <a:rPr lang="en-US" sz="1600" dirty="0">
                <a:solidFill>
                  <a:srgbClr val="000000"/>
                </a:solidFill>
                <a:effectLst/>
                <a:latin typeface="+mj-lt"/>
                <a:ea typeface="Times New Roman" panose="02020603050405020304" pitchFamily="18" charset="0"/>
              </a:rPr>
              <a:t> is the relation between the </a:t>
            </a:r>
            <a:r>
              <a:rPr lang="en-US" sz="1600" dirty="0" err="1">
                <a:solidFill>
                  <a:srgbClr val="000000"/>
                </a:solidFill>
                <a:effectLst/>
                <a:latin typeface="+mj-lt"/>
                <a:ea typeface="Times New Roman" panose="02020603050405020304" pitchFamily="18" charset="0"/>
              </a:rPr>
              <a:t>ith</a:t>
            </a:r>
            <a:r>
              <a:rPr lang="en-US" sz="1600" dirty="0">
                <a:solidFill>
                  <a:srgbClr val="000000"/>
                </a:solidFill>
                <a:effectLst/>
                <a:latin typeface="+mj-lt"/>
                <a:ea typeface="Times New Roman" panose="02020603050405020304" pitchFamily="18" charset="0"/>
              </a:rPr>
              <a:t> pixel and the kth object region. δ(∙) and ρ(∙) are transformation functions. </a:t>
            </a:r>
          </a:p>
          <a:p>
            <a:pPr algn="just"/>
            <a:r>
              <a:rPr lang="en-US" sz="1600" b="1" dirty="0">
                <a:solidFill>
                  <a:srgbClr val="000000"/>
                </a:solidFill>
                <a:effectLst/>
                <a:latin typeface="+mj-lt"/>
                <a:ea typeface="Times New Roman" panose="02020603050405020304" pitchFamily="18" charset="0"/>
              </a:rPr>
              <a:t>Soft object regions. </a:t>
            </a:r>
            <a:r>
              <a:rPr lang="en-US" sz="1600" dirty="0">
                <a:solidFill>
                  <a:srgbClr val="000000"/>
                </a:solidFill>
                <a:effectLst/>
                <a:latin typeface="+mj-lt"/>
                <a:ea typeface="Times New Roman" panose="02020603050405020304" pitchFamily="18" charset="0"/>
              </a:rPr>
              <a:t>We partition the image </a:t>
            </a:r>
            <a:r>
              <a:rPr lang="en-US" sz="1600" dirty="0">
                <a:solidFill>
                  <a:srgbClr val="000000"/>
                </a:solidFill>
                <a:effectLst/>
                <a:latin typeface="+mj-lt"/>
                <a:ea typeface="Arial" panose="020B0604020202020204" pitchFamily="34" charset="0"/>
              </a:rPr>
              <a:t>I </a:t>
            </a:r>
            <a:r>
              <a:rPr lang="en-US" sz="1600" dirty="0">
                <a:solidFill>
                  <a:srgbClr val="000000"/>
                </a:solidFill>
                <a:effectLst/>
                <a:latin typeface="+mj-lt"/>
                <a:ea typeface="Times New Roman" panose="02020603050405020304" pitchFamily="18" charset="0"/>
              </a:rPr>
              <a:t>into K soft object regions {</a:t>
            </a:r>
            <a:r>
              <a:rPr lang="en-US" sz="1600" dirty="0" err="1">
                <a:solidFill>
                  <a:srgbClr val="000000"/>
                </a:solidFill>
                <a:effectLst/>
                <a:latin typeface="+mj-lt"/>
                <a:ea typeface="Times New Roman" panose="02020603050405020304" pitchFamily="18" charset="0"/>
              </a:rPr>
              <a:t>M1</a:t>
            </a:r>
            <a:r>
              <a:rPr lang="en-US" sz="1600" dirty="0">
                <a:solidFill>
                  <a:srgbClr val="000000"/>
                </a:solidFill>
                <a:effectLst/>
                <a:latin typeface="+mj-lt"/>
                <a:ea typeface="Times New Roman" panose="02020603050405020304" pitchFamily="18" charset="0"/>
              </a:rPr>
              <a:t>, </a:t>
            </a:r>
            <a:r>
              <a:rPr lang="en-US" sz="1600" dirty="0" err="1">
                <a:solidFill>
                  <a:srgbClr val="000000"/>
                </a:solidFill>
                <a:effectLst/>
                <a:latin typeface="+mj-lt"/>
                <a:ea typeface="Times New Roman" panose="02020603050405020304" pitchFamily="18" charset="0"/>
              </a:rPr>
              <a:t>M2</a:t>
            </a:r>
            <a:r>
              <a:rPr lang="en-US" sz="1600" dirty="0">
                <a:solidFill>
                  <a:srgbClr val="000000"/>
                </a:solidFill>
                <a:effectLst/>
                <a:latin typeface="+mj-lt"/>
                <a:ea typeface="Times New Roman" panose="02020603050405020304" pitchFamily="18" charset="0"/>
              </a:rPr>
              <a:t>, . . . , MK}. Each object region Mk corresponds to the class k, and is represented by a </a:t>
            </a:r>
            <a:r>
              <a:rPr lang="en-US" sz="1600" dirty="0" err="1">
                <a:solidFill>
                  <a:srgbClr val="000000"/>
                </a:solidFill>
                <a:effectLst/>
                <a:latin typeface="+mj-lt"/>
                <a:ea typeface="Times New Roman" panose="02020603050405020304" pitchFamily="18" charset="0"/>
              </a:rPr>
              <a:t>2D</a:t>
            </a:r>
            <a:r>
              <a:rPr lang="en-US" sz="1600" dirty="0">
                <a:solidFill>
                  <a:srgbClr val="000000"/>
                </a:solidFill>
                <a:effectLst/>
                <a:latin typeface="+mj-lt"/>
                <a:ea typeface="Times New Roman" panose="02020603050405020304" pitchFamily="18" charset="0"/>
              </a:rPr>
              <a:t> map (or coarse segmentation map), where each entry indicates the degree that the corresponding pixel belongs to the class k.</a:t>
            </a:r>
            <a:endParaRPr lang="en-US" sz="1600" dirty="0">
              <a:effectLst/>
              <a:latin typeface="+mj-lt"/>
              <a:ea typeface="Times New Roman" panose="02020603050405020304" pitchFamily="18" charset="0"/>
            </a:endParaRPr>
          </a:p>
        </p:txBody>
      </p:sp>
    </p:spTree>
    <p:extLst>
      <p:ext uri="{BB962C8B-B14F-4D97-AF65-F5344CB8AC3E}">
        <p14:creationId xmlns:p14="http://schemas.microsoft.com/office/powerpoint/2010/main" val="379638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36;p22">
            <a:extLst>
              <a:ext uri="{FF2B5EF4-FFF2-40B4-BE49-F238E27FC236}">
                <a16:creationId xmlns:a16="http://schemas.microsoft.com/office/drawing/2014/main" id="{5C178C46-978F-3DA9-ABB2-0FF50BFF6C58}"/>
              </a:ext>
            </a:extLst>
          </p:cNvPr>
          <p:cNvGrpSpPr/>
          <p:nvPr/>
        </p:nvGrpSpPr>
        <p:grpSpPr>
          <a:xfrm>
            <a:off x="183344" y="144277"/>
            <a:ext cx="2330384" cy="675699"/>
            <a:chOff x="4233750" y="1606029"/>
            <a:chExt cx="2330384" cy="675699"/>
          </a:xfrm>
        </p:grpSpPr>
        <p:sp>
          <p:nvSpPr>
            <p:cNvPr id="5" name="Google Shape;339;p22">
              <a:extLst>
                <a:ext uri="{FF2B5EF4-FFF2-40B4-BE49-F238E27FC236}">
                  <a16:creationId xmlns:a16="http://schemas.microsoft.com/office/drawing/2014/main" id="{B3050619-D1DF-6764-94BE-942E7342219F}"/>
                </a:ext>
              </a:extLst>
            </p:cNvPr>
            <p:cNvSpPr/>
            <p:nvPr/>
          </p:nvSpPr>
          <p:spPr>
            <a:xfrm>
              <a:off x="4233750" y="1606029"/>
              <a:ext cx="676499"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Erica One" panose="020B0604020202020204" charset="0"/>
                  <a:ea typeface="Erica One"/>
                  <a:cs typeface="Erica One"/>
                  <a:sym typeface="Erica One"/>
                </a:rPr>
                <a:t>3</a:t>
              </a:r>
              <a:endParaRPr sz="2000">
                <a:latin typeface="Erica One" panose="020B0604020202020204" charset="0"/>
                <a:ea typeface="Erica One"/>
                <a:cs typeface="Erica One"/>
                <a:sym typeface="Erica One"/>
              </a:endParaRPr>
            </a:p>
          </p:txBody>
        </p:sp>
        <p:sp>
          <p:nvSpPr>
            <p:cNvPr id="6" name="Google Shape;338;p22">
              <a:extLst>
                <a:ext uri="{FF2B5EF4-FFF2-40B4-BE49-F238E27FC236}">
                  <a16:creationId xmlns:a16="http://schemas.microsoft.com/office/drawing/2014/main" id="{9A21F2F0-EFC1-33F4-D442-4DF0BA459488}"/>
                </a:ext>
              </a:extLst>
            </p:cNvPr>
            <p:cNvSpPr txBox="1"/>
            <p:nvPr/>
          </p:nvSpPr>
          <p:spPr>
            <a:xfrm>
              <a:off x="4795034" y="1734328"/>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u="none" strike="noStrike" baseline="0" dirty="0">
                  <a:latin typeface="Erica One" panose="020B0604020202020204" charset="0"/>
                </a:rPr>
                <a:t>Approach</a:t>
              </a:r>
              <a:endParaRPr sz="2000" dirty="0">
                <a:solidFill>
                  <a:schemeClr val="dk1"/>
                </a:solidFill>
                <a:latin typeface="Erica One" panose="020B0604020202020204" charset="0"/>
                <a:ea typeface="Erica One"/>
                <a:cs typeface="Erica One"/>
                <a:sym typeface="Erica One"/>
              </a:endParaRPr>
            </a:p>
          </p:txBody>
        </p:sp>
      </p:grpSp>
      <p:sp>
        <p:nvSpPr>
          <p:cNvPr id="11" name="Google Shape;1066;p46">
            <a:extLst>
              <a:ext uri="{FF2B5EF4-FFF2-40B4-BE49-F238E27FC236}">
                <a16:creationId xmlns:a16="http://schemas.microsoft.com/office/drawing/2014/main" id="{CD6D0B16-CC5A-FCFE-8178-D6DC54D4AE28}"/>
              </a:ext>
            </a:extLst>
          </p:cNvPr>
          <p:cNvSpPr txBox="1"/>
          <p:nvPr/>
        </p:nvSpPr>
        <p:spPr>
          <a:xfrm>
            <a:off x="3710804" y="691676"/>
            <a:ext cx="1722389" cy="487187"/>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latin typeface="Erica One" panose="020B0604020202020204" charset="0"/>
              </a:rPr>
              <a:t>Formulation</a:t>
            </a:r>
            <a:endParaRPr sz="2100" dirty="0">
              <a:solidFill>
                <a:schemeClr val="dk1"/>
              </a:solidFill>
              <a:latin typeface="Erica One" panose="020B0604020202020204" charset="0"/>
              <a:ea typeface="Erica One"/>
              <a:cs typeface="Erica One"/>
              <a:sym typeface="Erica One"/>
            </a:endParaRPr>
          </a:p>
        </p:txBody>
      </p:sp>
      <p:pic>
        <p:nvPicPr>
          <p:cNvPr id="14" name="Picture 13">
            <a:extLst>
              <a:ext uri="{FF2B5EF4-FFF2-40B4-BE49-F238E27FC236}">
                <a16:creationId xmlns:a16="http://schemas.microsoft.com/office/drawing/2014/main" id="{9C5C8B00-D9D2-19A8-3321-615E6472FC12}"/>
              </a:ext>
            </a:extLst>
          </p:cNvPr>
          <p:cNvPicPr>
            <a:picLocks noChangeAspect="1"/>
          </p:cNvPicPr>
          <p:nvPr/>
        </p:nvPicPr>
        <p:blipFill>
          <a:blip r:embed="rId2"/>
          <a:stretch>
            <a:fillRect/>
          </a:stretch>
        </p:blipFill>
        <p:spPr>
          <a:xfrm>
            <a:off x="3749415" y="3016071"/>
            <a:ext cx="1645165" cy="688283"/>
          </a:xfrm>
          <a:prstGeom prst="rect">
            <a:avLst/>
          </a:prstGeom>
        </p:spPr>
      </p:pic>
      <p:sp>
        <p:nvSpPr>
          <p:cNvPr id="4" name="TextBox 3">
            <a:extLst>
              <a:ext uri="{FF2B5EF4-FFF2-40B4-BE49-F238E27FC236}">
                <a16:creationId xmlns:a16="http://schemas.microsoft.com/office/drawing/2014/main" id="{564DE19D-CD77-4FC4-F1A1-BEC6634A6FE9}"/>
              </a:ext>
            </a:extLst>
          </p:cNvPr>
          <p:cNvSpPr txBox="1"/>
          <p:nvPr/>
        </p:nvSpPr>
        <p:spPr>
          <a:xfrm>
            <a:off x="859843" y="1364836"/>
            <a:ext cx="7421883" cy="3506088"/>
          </a:xfrm>
          <a:prstGeom prst="rect">
            <a:avLst/>
          </a:prstGeom>
          <a:noFill/>
        </p:spPr>
        <p:txBody>
          <a:bodyPr wrap="square">
            <a:spAutoFit/>
          </a:bodyPr>
          <a:lstStyle/>
          <a:p>
            <a:pPr algn="just">
              <a:spcAft>
                <a:spcPts val="700"/>
              </a:spcAft>
            </a:pPr>
            <a:r>
              <a:rPr lang="en-US" sz="1800" b="1" dirty="0">
                <a:solidFill>
                  <a:srgbClr val="000000"/>
                </a:solidFill>
                <a:effectLst/>
                <a:latin typeface="+mj-lt"/>
                <a:ea typeface="Times New Roman" panose="02020603050405020304" pitchFamily="18" charset="0"/>
              </a:rPr>
              <a:t>Object region representations</a:t>
            </a:r>
            <a:r>
              <a:rPr lang="en-US" sz="1800" dirty="0">
                <a:solidFill>
                  <a:srgbClr val="000000"/>
                </a:solidFill>
                <a:effectLst/>
                <a:latin typeface="+mj-lt"/>
                <a:ea typeface="Times New Roman" panose="02020603050405020304" pitchFamily="18" charset="0"/>
              </a:rPr>
              <a:t>. We aggregate the representations of all the pixels weighted by their degrees belonging to the kth object region, forming the kth object region representation:</a:t>
            </a:r>
            <a:endParaRPr lang="en-US" sz="1800" dirty="0">
              <a:effectLst/>
              <a:latin typeface="+mj-lt"/>
              <a:ea typeface="Times New Roman" panose="02020603050405020304" pitchFamily="18" charset="0"/>
            </a:endParaRPr>
          </a:p>
          <a:p>
            <a:pPr algn="just"/>
            <a:endParaRPr lang="en-US" sz="1800" dirty="0">
              <a:solidFill>
                <a:srgbClr val="000000"/>
              </a:solidFill>
              <a:effectLst/>
              <a:latin typeface="+mj-lt"/>
              <a:ea typeface="Times New Roman" panose="02020603050405020304" pitchFamily="18" charset="0"/>
            </a:endParaRPr>
          </a:p>
          <a:p>
            <a:pPr algn="just"/>
            <a:endParaRPr lang="en-US" sz="1800" dirty="0">
              <a:latin typeface="+mj-lt"/>
              <a:ea typeface="Times New Roman" panose="02020603050405020304" pitchFamily="18" charset="0"/>
            </a:endParaRPr>
          </a:p>
          <a:p>
            <a:pPr algn="just"/>
            <a:endParaRPr lang="en-US" sz="1800" dirty="0">
              <a:solidFill>
                <a:srgbClr val="000000"/>
              </a:solidFill>
              <a:effectLst/>
              <a:latin typeface="+mj-lt"/>
              <a:ea typeface="Times New Roman" panose="02020603050405020304" pitchFamily="18" charset="0"/>
            </a:endParaRPr>
          </a:p>
          <a:p>
            <a:pPr algn="just"/>
            <a:endParaRPr lang="en-US" sz="1800" dirty="0">
              <a:latin typeface="+mj-lt"/>
              <a:ea typeface="Times New Roman" panose="02020603050405020304" pitchFamily="18" charset="0"/>
            </a:endParaRPr>
          </a:p>
          <a:p>
            <a:pPr algn="just"/>
            <a:endParaRPr lang="en-US" sz="1800" dirty="0">
              <a:solidFill>
                <a:srgbClr val="000000"/>
              </a:solidFill>
              <a:effectLst/>
              <a:latin typeface="+mj-lt"/>
              <a:ea typeface="Times New Roman" panose="02020603050405020304" pitchFamily="18" charset="0"/>
            </a:endParaRPr>
          </a:p>
          <a:p>
            <a:pPr algn="just"/>
            <a:endParaRPr lang="en-US" sz="1800" dirty="0">
              <a:latin typeface="+mj-lt"/>
              <a:ea typeface="Times New Roman" panose="02020603050405020304" pitchFamily="18" charset="0"/>
            </a:endParaRPr>
          </a:p>
          <a:p>
            <a:pPr algn="just"/>
            <a:r>
              <a:rPr lang="en-US" sz="1800" dirty="0">
                <a:solidFill>
                  <a:srgbClr val="000000"/>
                </a:solidFill>
                <a:effectLst/>
                <a:latin typeface="+mj-lt"/>
                <a:ea typeface="Times New Roman" panose="02020603050405020304" pitchFamily="18" charset="0"/>
              </a:rPr>
              <a:t>Here, xi is the representation of pixel pi. </a:t>
            </a:r>
            <a:r>
              <a:rPr lang="en-US" sz="1800" dirty="0" err="1">
                <a:latin typeface="+mj-lt"/>
                <a:ea typeface="Times New Roman" panose="02020603050405020304" pitchFamily="18" charset="0"/>
              </a:rPr>
              <a:t>m</a:t>
            </a:r>
            <a:r>
              <a:rPr lang="en-US" sz="1800" i="1" baseline="-25000" dirty="0" err="1">
                <a:solidFill>
                  <a:srgbClr val="000000"/>
                </a:solidFill>
                <a:effectLst/>
                <a:latin typeface="+mj-lt"/>
                <a:ea typeface="Times New Roman" panose="02020603050405020304" pitchFamily="18" charset="0"/>
              </a:rPr>
              <a:t>ki</a:t>
            </a:r>
            <a:r>
              <a:rPr lang="en-US" sz="1800" dirty="0">
                <a:solidFill>
                  <a:srgbClr val="000000"/>
                </a:solidFill>
                <a:effectLst/>
                <a:latin typeface="+mj-lt"/>
                <a:ea typeface="Times New Roman" panose="02020603050405020304" pitchFamily="18" charset="0"/>
              </a:rPr>
              <a:t> is the normalized degree for pixel pi belonging to the kth object region. We use spatial </a:t>
            </a:r>
            <a:r>
              <a:rPr lang="en-US" sz="1800" dirty="0" err="1">
                <a:solidFill>
                  <a:srgbClr val="000000"/>
                </a:solidFill>
                <a:effectLst/>
                <a:latin typeface="+mj-lt"/>
                <a:ea typeface="Times New Roman" panose="02020603050405020304" pitchFamily="18" charset="0"/>
              </a:rPr>
              <a:t>softmax</a:t>
            </a:r>
            <a:r>
              <a:rPr lang="en-US" sz="1800" dirty="0">
                <a:solidFill>
                  <a:srgbClr val="000000"/>
                </a:solidFill>
                <a:effectLst/>
                <a:latin typeface="+mj-lt"/>
                <a:ea typeface="Times New Roman" panose="02020603050405020304" pitchFamily="18" charset="0"/>
              </a:rPr>
              <a:t> to normalize each object region Mk.</a:t>
            </a:r>
            <a:endParaRPr lang="en-US" sz="1800" dirty="0">
              <a:effectLst/>
              <a:latin typeface="+mj-lt"/>
              <a:ea typeface="Times New Roman" panose="02020603050405020304" pitchFamily="18" charset="0"/>
            </a:endParaRPr>
          </a:p>
        </p:txBody>
      </p:sp>
    </p:spTree>
    <p:extLst>
      <p:ext uri="{BB962C8B-B14F-4D97-AF65-F5344CB8AC3E}">
        <p14:creationId xmlns:p14="http://schemas.microsoft.com/office/powerpoint/2010/main" val="977855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36;p22">
            <a:extLst>
              <a:ext uri="{FF2B5EF4-FFF2-40B4-BE49-F238E27FC236}">
                <a16:creationId xmlns:a16="http://schemas.microsoft.com/office/drawing/2014/main" id="{5C178C46-978F-3DA9-ABB2-0FF50BFF6C58}"/>
              </a:ext>
            </a:extLst>
          </p:cNvPr>
          <p:cNvGrpSpPr/>
          <p:nvPr/>
        </p:nvGrpSpPr>
        <p:grpSpPr>
          <a:xfrm>
            <a:off x="183344" y="144277"/>
            <a:ext cx="2330384" cy="675699"/>
            <a:chOff x="4233750" y="1606029"/>
            <a:chExt cx="2330384" cy="675699"/>
          </a:xfrm>
        </p:grpSpPr>
        <p:sp>
          <p:nvSpPr>
            <p:cNvPr id="5" name="Google Shape;339;p22">
              <a:extLst>
                <a:ext uri="{FF2B5EF4-FFF2-40B4-BE49-F238E27FC236}">
                  <a16:creationId xmlns:a16="http://schemas.microsoft.com/office/drawing/2014/main" id="{B3050619-D1DF-6764-94BE-942E7342219F}"/>
                </a:ext>
              </a:extLst>
            </p:cNvPr>
            <p:cNvSpPr/>
            <p:nvPr/>
          </p:nvSpPr>
          <p:spPr>
            <a:xfrm>
              <a:off x="4233750" y="1606029"/>
              <a:ext cx="676499"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Erica One" panose="020B0604020202020204" charset="0"/>
                  <a:ea typeface="Erica One"/>
                  <a:cs typeface="Erica One"/>
                  <a:sym typeface="Erica One"/>
                </a:rPr>
                <a:t>3</a:t>
              </a:r>
              <a:endParaRPr sz="2000">
                <a:latin typeface="Erica One" panose="020B0604020202020204" charset="0"/>
                <a:ea typeface="Erica One"/>
                <a:cs typeface="Erica One"/>
                <a:sym typeface="Erica One"/>
              </a:endParaRPr>
            </a:p>
          </p:txBody>
        </p:sp>
        <p:sp>
          <p:nvSpPr>
            <p:cNvPr id="6" name="Google Shape;338;p22">
              <a:extLst>
                <a:ext uri="{FF2B5EF4-FFF2-40B4-BE49-F238E27FC236}">
                  <a16:creationId xmlns:a16="http://schemas.microsoft.com/office/drawing/2014/main" id="{9A21F2F0-EFC1-33F4-D442-4DF0BA459488}"/>
                </a:ext>
              </a:extLst>
            </p:cNvPr>
            <p:cNvSpPr txBox="1"/>
            <p:nvPr/>
          </p:nvSpPr>
          <p:spPr>
            <a:xfrm>
              <a:off x="4795034" y="1734328"/>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u="none" strike="noStrike" baseline="0" dirty="0">
                  <a:latin typeface="Erica One" panose="020B0604020202020204" charset="0"/>
                </a:rPr>
                <a:t>Approach</a:t>
              </a:r>
              <a:endParaRPr sz="2000" dirty="0">
                <a:solidFill>
                  <a:schemeClr val="dk1"/>
                </a:solidFill>
                <a:latin typeface="Erica One" panose="020B0604020202020204" charset="0"/>
                <a:ea typeface="Erica One"/>
                <a:cs typeface="Erica One"/>
                <a:sym typeface="Erica One"/>
              </a:endParaRPr>
            </a:p>
          </p:txBody>
        </p:sp>
      </p:grpSp>
      <p:sp>
        <p:nvSpPr>
          <p:cNvPr id="11" name="Google Shape;1066;p46">
            <a:extLst>
              <a:ext uri="{FF2B5EF4-FFF2-40B4-BE49-F238E27FC236}">
                <a16:creationId xmlns:a16="http://schemas.microsoft.com/office/drawing/2014/main" id="{CD6D0B16-CC5A-FCFE-8178-D6DC54D4AE28}"/>
              </a:ext>
            </a:extLst>
          </p:cNvPr>
          <p:cNvSpPr txBox="1"/>
          <p:nvPr/>
        </p:nvSpPr>
        <p:spPr>
          <a:xfrm>
            <a:off x="3710804" y="691676"/>
            <a:ext cx="1722389" cy="487187"/>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latin typeface="Erica One" panose="020B0604020202020204" charset="0"/>
              </a:rPr>
              <a:t>Formulation</a:t>
            </a:r>
            <a:endParaRPr sz="2100" dirty="0">
              <a:solidFill>
                <a:schemeClr val="dk1"/>
              </a:solidFill>
              <a:latin typeface="Erica One" panose="020B0604020202020204" charset="0"/>
              <a:ea typeface="Erica One"/>
              <a:cs typeface="Erica One"/>
              <a:sym typeface="Erica One"/>
            </a:endParaRPr>
          </a:p>
        </p:txBody>
      </p:sp>
      <p:pic>
        <p:nvPicPr>
          <p:cNvPr id="16" name="Picture 15">
            <a:extLst>
              <a:ext uri="{FF2B5EF4-FFF2-40B4-BE49-F238E27FC236}">
                <a16:creationId xmlns:a16="http://schemas.microsoft.com/office/drawing/2014/main" id="{62E44004-5EBB-472E-2B35-722D143F26E1}"/>
              </a:ext>
            </a:extLst>
          </p:cNvPr>
          <p:cNvPicPr>
            <a:picLocks noChangeAspect="1"/>
          </p:cNvPicPr>
          <p:nvPr/>
        </p:nvPicPr>
        <p:blipFill>
          <a:blip r:embed="rId2"/>
          <a:stretch>
            <a:fillRect/>
          </a:stretch>
        </p:blipFill>
        <p:spPr>
          <a:xfrm>
            <a:off x="3161822" y="2224387"/>
            <a:ext cx="2820355" cy="1080137"/>
          </a:xfrm>
          <a:prstGeom prst="rect">
            <a:avLst/>
          </a:prstGeom>
        </p:spPr>
      </p:pic>
      <p:sp>
        <p:nvSpPr>
          <p:cNvPr id="7" name="TextBox 6">
            <a:extLst>
              <a:ext uri="{FF2B5EF4-FFF2-40B4-BE49-F238E27FC236}">
                <a16:creationId xmlns:a16="http://schemas.microsoft.com/office/drawing/2014/main" id="{9078DDB4-5113-5835-4F05-C42995EC24B7}"/>
              </a:ext>
            </a:extLst>
          </p:cNvPr>
          <p:cNvSpPr txBox="1"/>
          <p:nvPr/>
        </p:nvSpPr>
        <p:spPr>
          <a:xfrm>
            <a:off x="170686" y="1413626"/>
            <a:ext cx="8802624" cy="3585597"/>
          </a:xfrm>
          <a:prstGeom prst="rect">
            <a:avLst/>
          </a:prstGeom>
          <a:noFill/>
        </p:spPr>
        <p:txBody>
          <a:bodyPr wrap="square">
            <a:spAutoFit/>
          </a:bodyPr>
          <a:lstStyle/>
          <a:p>
            <a:pPr algn="just">
              <a:spcAft>
                <a:spcPts val="700"/>
              </a:spcAft>
            </a:pPr>
            <a:r>
              <a:rPr lang="en-US" sz="1600" b="1" dirty="0">
                <a:solidFill>
                  <a:srgbClr val="000000"/>
                </a:solidFill>
                <a:effectLst/>
                <a:latin typeface="+mj-lt"/>
                <a:ea typeface="Times New Roman" panose="02020603050405020304" pitchFamily="18" charset="0"/>
              </a:rPr>
              <a:t>Object contextual representations</a:t>
            </a:r>
            <a:r>
              <a:rPr lang="en-US" sz="1600" dirty="0">
                <a:solidFill>
                  <a:srgbClr val="000000"/>
                </a:solidFill>
                <a:effectLst/>
                <a:latin typeface="+mj-lt"/>
                <a:ea typeface="Times New Roman" panose="02020603050405020304" pitchFamily="18" charset="0"/>
              </a:rPr>
              <a:t>. We compute the relation between each pixel and each object region as below:</a:t>
            </a:r>
            <a:endParaRPr lang="en-US" sz="1600" dirty="0">
              <a:latin typeface="+mj-lt"/>
              <a:ea typeface="Times New Roman" panose="02020603050405020304" pitchFamily="18" charset="0"/>
            </a:endParaRPr>
          </a:p>
          <a:p>
            <a:pPr algn="just">
              <a:spcAft>
                <a:spcPts val="700"/>
              </a:spcAft>
            </a:pPr>
            <a:endParaRPr lang="en-US" sz="1600" dirty="0">
              <a:latin typeface="+mj-lt"/>
              <a:ea typeface="Times New Roman" panose="02020603050405020304" pitchFamily="18" charset="0"/>
            </a:endParaRPr>
          </a:p>
          <a:p>
            <a:pPr algn="just">
              <a:spcAft>
                <a:spcPts val="700"/>
              </a:spcAft>
            </a:pPr>
            <a:endParaRPr lang="en-US" sz="1600" dirty="0">
              <a:latin typeface="+mj-lt"/>
              <a:ea typeface="Times New Roman" panose="02020603050405020304" pitchFamily="18" charset="0"/>
            </a:endParaRPr>
          </a:p>
          <a:p>
            <a:pPr algn="just">
              <a:spcAft>
                <a:spcPts val="700"/>
              </a:spcAft>
            </a:pPr>
            <a:endParaRPr lang="en-US" sz="1600" dirty="0">
              <a:latin typeface="+mj-lt"/>
              <a:ea typeface="Times New Roman" panose="02020603050405020304" pitchFamily="18" charset="0"/>
            </a:endParaRPr>
          </a:p>
          <a:p>
            <a:pPr algn="just">
              <a:spcAft>
                <a:spcPts val="700"/>
              </a:spcAft>
            </a:pPr>
            <a:endParaRPr lang="en-US" sz="1600" dirty="0">
              <a:latin typeface="+mj-lt"/>
              <a:ea typeface="Times New Roman" panose="02020603050405020304" pitchFamily="18" charset="0"/>
            </a:endParaRPr>
          </a:p>
          <a:p>
            <a:pPr algn="just">
              <a:spcAft>
                <a:spcPts val="700"/>
              </a:spcAft>
            </a:pPr>
            <a:r>
              <a:rPr lang="en-US" sz="1600" dirty="0">
                <a:solidFill>
                  <a:srgbClr val="000000"/>
                </a:solidFill>
                <a:effectLst/>
                <a:latin typeface="+mj-lt"/>
                <a:ea typeface="Times New Roman" panose="02020603050405020304" pitchFamily="18" charset="0"/>
              </a:rPr>
              <a:t>Here, κ(x, f) = </a:t>
            </a:r>
            <a:r>
              <a:rPr lang="en-US" sz="1600" dirty="0">
                <a:solidFill>
                  <a:srgbClr val="000000"/>
                </a:solidFill>
                <a:effectLst/>
                <a:latin typeface="+mj-lt"/>
                <a:ea typeface="Microsoft Sans Serif" panose="020B0604020202020204" pitchFamily="34" charset="0"/>
              </a:rPr>
              <a:t>φ(x)</a:t>
            </a:r>
            <a:r>
              <a:rPr lang="en-US" sz="1600" baseline="30000" dirty="0">
                <a:solidFill>
                  <a:srgbClr val="000000"/>
                </a:solidFill>
                <a:effectLst/>
                <a:latin typeface="+mj-lt"/>
                <a:ea typeface="Arial" panose="020B0604020202020204" pitchFamily="34" charset="0"/>
              </a:rPr>
              <a:t>T</a:t>
            </a:r>
            <a:r>
              <a:rPr lang="en-US" sz="1600" dirty="0">
                <a:solidFill>
                  <a:srgbClr val="000000"/>
                </a:solidFill>
                <a:effectLst/>
                <a:latin typeface="+mj-lt"/>
                <a:ea typeface="Arial" panose="020B0604020202020204" pitchFamily="34" charset="0"/>
              </a:rPr>
              <a:t> </a:t>
            </a:r>
            <a:r>
              <a:rPr lang="en-US" sz="1600" dirty="0">
                <a:solidFill>
                  <a:srgbClr val="000000"/>
                </a:solidFill>
                <a:effectLst/>
                <a:latin typeface="+mj-lt"/>
                <a:ea typeface="Times New Roman" panose="02020603050405020304" pitchFamily="18" charset="0"/>
              </a:rPr>
              <a:t>ψ(f) is the unnormalized relation function, φ(∙) and ψ(∙) are two transformation functions implemented by 1 × 1 conv → BN → </a:t>
            </a:r>
            <a:r>
              <a:rPr lang="en-US" sz="1600" dirty="0" err="1">
                <a:solidFill>
                  <a:srgbClr val="000000"/>
                </a:solidFill>
                <a:effectLst/>
                <a:latin typeface="+mj-lt"/>
                <a:ea typeface="Times New Roman" panose="02020603050405020304" pitchFamily="18" charset="0"/>
              </a:rPr>
              <a:t>ReLU</a:t>
            </a:r>
            <a:r>
              <a:rPr lang="en-US" sz="1600" dirty="0">
                <a:solidFill>
                  <a:srgbClr val="000000"/>
                </a:solidFill>
                <a:effectLst/>
                <a:latin typeface="+mj-lt"/>
                <a:ea typeface="Times New Roman" panose="02020603050405020304" pitchFamily="18" charset="0"/>
              </a:rPr>
              <a:t>. This is inspired by self-attention [61] for a better relation estimation.</a:t>
            </a:r>
            <a:endParaRPr lang="en-US" sz="1600" dirty="0">
              <a:effectLst/>
              <a:latin typeface="+mj-lt"/>
              <a:ea typeface="Times New Roman" panose="02020603050405020304" pitchFamily="18" charset="0"/>
            </a:endParaRPr>
          </a:p>
          <a:p>
            <a:r>
              <a:rPr lang="en-US" sz="1600" dirty="0">
                <a:solidFill>
                  <a:srgbClr val="000000"/>
                </a:solidFill>
                <a:effectLst/>
                <a:latin typeface="+mj-lt"/>
                <a:ea typeface="Microsoft Sans Serif" panose="020B0604020202020204" pitchFamily="34" charset="0"/>
              </a:rPr>
              <a:t>The object contextual representation </a:t>
            </a:r>
            <a:r>
              <a:rPr lang="en-US" sz="1600" dirty="0" err="1">
                <a:solidFill>
                  <a:srgbClr val="000000"/>
                </a:solidFill>
                <a:effectLst/>
                <a:latin typeface="+mj-lt"/>
                <a:ea typeface="Microsoft Sans Serif" panose="020B0604020202020204" pitchFamily="34" charset="0"/>
              </a:rPr>
              <a:t>yi</a:t>
            </a:r>
            <a:r>
              <a:rPr lang="en-US" sz="1600" dirty="0">
                <a:solidFill>
                  <a:srgbClr val="000000"/>
                </a:solidFill>
                <a:effectLst/>
                <a:latin typeface="+mj-lt"/>
                <a:ea typeface="Microsoft Sans Serif" panose="020B0604020202020204" pitchFamily="34" charset="0"/>
              </a:rPr>
              <a:t> for pixel pi is computed according to Equation 3. In this equation, δ(∙) and ρ(∙) are both transformation func­tions implemented by 1 × 1 conv → BN → </a:t>
            </a:r>
            <a:r>
              <a:rPr lang="en-US" sz="1600" dirty="0" err="1">
                <a:solidFill>
                  <a:srgbClr val="000000"/>
                </a:solidFill>
                <a:effectLst/>
                <a:latin typeface="+mj-lt"/>
                <a:ea typeface="Microsoft Sans Serif" panose="020B0604020202020204" pitchFamily="34" charset="0"/>
              </a:rPr>
              <a:t>ReLU</a:t>
            </a:r>
            <a:r>
              <a:rPr lang="en-US" sz="1600" dirty="0">
                <a:solidFill>
                  <a:srgbClr val="000000"/>
                </a:solidFill>
                <a:effectLst/>
                <a:latin typeface="+mj-lt"/>
                <a:ea typeface="Microsoft Sans Serif" panose="020B0604020202020204" pitchFamily="34" charset="0"/>
              </a:rPr>
              <a:t>, and this follows non-local networks </a:t>
            </a:r>
            <a:endParaRPr lang="en-US" sz="1600" dirty="0">
              <a:latin typeface="+mj-lt"/>
            </a:endParaRPr>
          </a:p>
        </p:txBody>
      </p:sp>
    </p:spTree>
    <p:extLst>
      <p:ext uri="{BB962C8B-B14F-4D97-AF65-F5344CB8AC3E}">
        <p14:creationId xmlns:p14="http://schemas.microsoft.com/office/powerpoint/2010/main" val="3447573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36;p22">
            <a:extLst>
              <a:ext uri="{FF2B5EF4-FFF2-40B4-BE49-F238E27FC236}">
                <a16:creationId xmlns:a16="http://schemas.microsoft.com/office/drawing/2014/main" id="{5C178C46-978F-3DA9-ABB2-0FF50BFF6C58}"/>
              </a:ext>
            </a:extLst>
          </p:cNvPr>
          <p:cNvGrpSpPr/>
          <p:nvPr/>
        </p:nvGrpSpPr>
        <p:grpSpPr>
          <a:xfrm>
            <a:off x="183344" y="144277"/>
            <a:ext cx="2330384" cy="675699"/>
            <a:chOff x="4233750" y="1606029"/>
            <a:chExt cx="2330384" cy="675699"/>
          </a:xfrm>
        </p:grpSpPr>
        <p:sp>
          <p:nvSpPr>
            <p:cNvPr id="5" name="Google Shape;339;p22">
              <a:extLst>
                <a:ext uri="{FF2B5EF4-FFF2-40B4-BE49-F238E27FC236}">
                  <a16:creationId xmlns:a16="http://schemas.microsoft.com/office/drawing/2014/main" id="{B3050619-D1DF-6764-94BE-942E7342219F}"/>
                </a:ext>
              </a:extLst>
            </p:cNvPr>
            <p:cNvSpPr/>
            <p:nvPr/>
          </p:nvSpPr>
          <p:spPr>
            <a:xfrm>
              <a:off x="4233750" y="1606029"/>
              <a:ext cx="676499"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Erica One" panose="020B0604020202020204" charset="0"/>
                  <a:ea typeface="Erica One"/>
                  <a:cs typeface="Erica One"/>
                  <a:sym typeface="Erica One"/>
                </a:rPr>
                <a:t>3</a:t>
              </a:r>
              <a:endParaRPr sz="2000">
                <a:latin typeface="Erica One" panose="020B0604020202020204" charset="0"/>
                <a:ea typeface="Erica One"/>
                <a:cs typeface="Erica One"/>
                <a:sym typeface="Erica One"/>
              </a:endParaRPr>
            </a:p>
          </p:txBody>
        </p:sp>
        <p:sp>
          <p:nvSpPr>
            <p:cNvPr id="6" name="Google Shape;338;p22">
              <a:extLst>
                <a:ext uri="{FF2B5EF4-FFF2-40B4-BE49-F238E27FC236}">
                  <a16:creationId xmlns:a16="http://schemas.microsoft.com/office/drawing/2014/main" id="{9A21F2F0-EFC1-33F4-D442-4DF0BA459488}"/>
                </a:ext>
              </a:extLst>
            </p:cNvPr>
            <p:cNvSpPr txBox="1"/>
            <p:nvPr/>
          </p:nvSpPr>
          <p:spPr>
            <a:xfrm>
              <a:off x="4795034" y="1734328"/>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u="none" strike="noStrike" baseline="0" dirty="0">
                  <a:latin typeface="Erica One" panose="020B0604020202020204" charset="0"/>
                </a:rPr>
                <a:t>Approach</a:t>
              </a:r>
              <a:endParaRPr sz="2000" dirty="0">
                <a:solidFill>
                  <a:schemeClr val="dk1"/>
                </a:solidFill>
                <a:latin typeface="Erica One" panose="020B0604020202020204" charset="0"/>
                <a:ea typeface="Erica One"/>
                <a:cs typeface="Erica One"/>
                <a:sym typeface="Erica One"/>
              </a:endParaRPr>
            </a:p>
          </p:txBody>
        </p:sp>
      </p:grpSp>
      <p:sp>
        <p:nvSpPr>
          <p:cNvPr id="11" name="Google Shape;1066;p46">
            <a:extLst>
              <a:ext uri="{FF2B5EF4-FFF2-40B4-BE49-F238E27FC236}">
                <a16:creationId xmlns:a16="http://schemas.microsoft.com/office/drawing/2014/main" id="{CD6D0B16-CC5A-FCFE-8178-D6DC54D4AE28}"/>
              </a:ext>
            </a:extLst>
          </p:cNvPr>
          <p:cNvSpPr txBox="1"/>
          <p:nvPr/>
        </p:nvSpPr>
        <p:spPr>
          <a:xfrm>
            <a:off x="3710804" y="691676"/>
            <a:ext cx="1722389" cy="487187"/>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latin typeface="Erica One" panose="020B0604020202020204" charset="0"/>
              </a:rPr>
              <a:t>Formulation</a:t>
            </a:r>
            <a:endParaRPr sz="2100" dirty="0">
              <a:solidFill>
                <a:schemeClr val="dk1"/>
              </a:solidFill>
              <a:latin typeface="Erica One" panose="020B0604020202020204" charset="0"/>
              <a:ea typeface="Erica One"/>
              <a:cs typeface="Erica One"/>
              <a:sym typeface="Erica One"/>
            </a:endParaRPr>
          </a:p>
        </p:txBody>
      </p:sp>
      <p:pic>
        <p:nvPicPr>
          <p:cNvPr id="18" name="Picture 17">
            <a:extLst>
              <a:ext uri="{FF2B5EF4-FFF2-40B4-BE49-F238E27FC236}">
                <a16:creationId xmlns:a16="http://schemas.microsoft.com/office/drawing/2014/main" id="{73967A07-792C-D0E5-F966-207EA288BCFC}"/>
              </a:ext>
            </a:extLst>
          </p:cNvPr>
          <p:cNvPicPr>
            <a:picLocks noChangeAspect="1"/>
          </p:cNvPicPr>
          <p:nvPr/>
        </p:nvPicPr>
        <p:blipFill>
          <a:blip r:embed="rId2"/>
          <a:stretch>
            <a:fillRect/>
          </a:stretch>
        </p:blipFill>
        <p:spPr>
          <a:xfrm>
            <a:off x="3157273" y="2232648"/>
            <a:ext cx="2829454" cy="868692"/>
          </a:xfrm>
          <a:prstGeom prst="rect">
            <a:avLst/>
          </a:prstGeom>
        </p:spPr>
      </p:pic>
      <p:sp>
        <p:nvSpPr>
          <p:cNvPr id="4" name="TextBox 3">
            <a:extLst>
              <a:ext uri="{FF2B5EF4-FFF2-40B4-BE49-F238E27FC236}">
                <a16:creationId xmlns:a16="http://schemas.microsoft.com/office/drawing/2014/main" id="{E9B0BA49-B7C6-CF36-698B-86BB7FB772E8}"/>
              </a:ext>
            </a:extLst>
          </p:cNvPr>
          <p:cNvSpPr txBox="1"/>
          <p:nvPr/>
        </p:nvSpPr>
        <p:spPr>
          <a:xfrm>
            <a:off x="251458" y="1474027"/>
            <a:ext cx="8641080" cy="2669962"/>
          </a:xfrm>
          <a:prstGeom prst="rect">
            <a:avLst/>
          </a:prstGeom>
          <a:noFill/>
        </p:spPr>
        <p:txBody>
          <a:bodyPr wrap="square">
            <a:spAutoFit/>
          </a:bodyPr>
          <a:lstStyle/>
          <a:p>
            <a:pPr algn="just">
              <a:spcAft>
                <a:spcPts val="900"/>
              </a:spcAft>
            </a:pPr>
            <a:r>
              <a:rPr lang="en-US" sz="1600" b="1" dirty="0">
                <a:solidFill>
                  <a:srgbClr val="000000"/>
                </a:solidFill>
                <a:effectLst/>
                <a:latin typeface="+mj-lt"/>
                <a:ea typeface="Times New Roman" panose="02020603050405020304" pitchFamily="18" charset="0"/>
              </a:rPr>
              <a:t>Augmented representations. </a:t>
            </a:r>
            <a:r>
              <a:rPr lang="en-US" sz="1600" dirty="0">
                <a:solidFill>
                  <a:srgbClr val="000000"/>
                </a:solidFill>
                <a:effectLst/>
                <a:latin typeface="+mj-lt"/>
                <a:ea typeface="Times New Roman" panose="02020603050405020304" pitchFamily="18" charset="0"/>
              </a:rPr>
              <a:t>The final representation for pixel p</a:t>
            </a:r>
            <a:r>
              <a:rPr lang="en-US" sz="1600" baseline="-25000" dirty="0">
                <a:solidFill>
                  <a:srgbClr val="000000"/>
                </a:solidFill>
                <a:effectLst/>
                <a:latin typeface="+mj-lt"/>
                <a:ea typeface="Arial" panose="020B0604020202020204" pitchFamily="34" charset="0"/>
              </a:rPr>
              <a:t>i</a:t>
            </a:r>
            <a:r>
              <a:rPr lang="en-US" sz="1600" dirty="0">
                <a:solidFill>
                  <a:srgbClr val="000000"/>
                </a:solidFill>
                <a:effectLst/>
                <a:latin typeface="+mj-lt"/>
                <a:ea typeface="Arial" panose="020B0604020202020204" pitchFamily="34" charset="0"/>
              </a:rPr>
              <a:t> </a:t>
            </a:r>
            <a:r>
              <a:rPr lang="en-US" sz="1600" dirty="0">
                <a:solidFill>
                  <a:srgbClr val="000000"/>
                </a:solidFill>
                <a:effectLst/>
                <a:latin typeface="+mj-lt"/>
                <a:ea typeface="Times New Roman" panose="02020603050405020304" pitchFamily="18" charset="0"/>
              </a:rPr>
              <a:t>is updated as the aggregation of two parts, the original representation xi, and the object contextual representation </a:t>
            </a:r>
            <a:r>
              <a:rPr lang="en-US" sz="1600" dirty="0" err="1">
                <a:solidFill>
                  <a:srgbClr val="000000"/>
                </a:solidFill>
                <a:effectLst/>
                <a:latin typeface="+mj-lt"/>
                <a:ea typeface="Times New Roman" panose="02020603050405020304" pitchFamily="18" charset="0"/>
              </a:rPr>
              <a:t>yi</a:t>
            </a:r>
            <a:r>
              <a:rPr lang="en-US" sz="1600" dirty="0">
                <a:solidFill>
                  <a:srgbClr val="000000"/>
                </a:solidFill>
                <a:effectLst/>
                <a:latin typeface="+mj-lt"/>
                <a:ea typeface="Times New Roman" panose="02020603050405020304" pitchFamily="18" charset="0"/>
              </a:rPr>
              <a:t> :</a:t>
            </a:r>
            <a:endParaRPr lang="en-US" sz="1600" dirty="0">
              <a:effectLst/>
              <a:latin typeface="+mj-lt"/>
              <a:ea typeface="Times New Roman" panose="02020603050405020304" pitchFamily="18" charset="0"/>
            </a:endParaRPr>
          </a:p>
          <a:p>
            <a:endParaRPr lang="en-US" sz="1600" dirty="0">
              <a:solidFill>
                <a:srgbClr val="000000"/>
              </a:solidFill>
              <a:effectLst/>
              <a:latin typeface="+mj-lt"/>
              <a:ea typeface="Microsoft Sans Serif" panose="020B0604020202020204" pitchFamily="34" charset="0"/>
            </a:endParaRPr>
          </a:p>
          <a:p>
            <a:endParaRPr lang="en-US" sz="1600" dirty="0">
              <a:latin typeface="+mj-lt"/>
              <a:ea typeface="Microsoft Sans Serif" panose="020B0604020202020204" pitchFamily="34" charset="0"/>
            </a:endParaRPr>
          </a:p>
          <a:p>
            <a:endParaRPr lang="en-US" sz="1600" dirty="0">
              <a:solidFill>
                <a:srgbClr val="000000"/>
              </a:solidFill>
              <a:effectLst/>
              <a:latin typeface="+mj-lt"/>
              <a:ea typeface="Microsoft Sans Serif" panose="020B0604020202020204" pitchFamily="34" charset="0"/>
            </a:endParaRPr>
          </a:p>
          <a:p>
            <a:endParaRPr lang="en-US" sz="1600" dirty="0">
              <a:solidFill>
                <a:srgbClr val="000000"/>
              </a:solidFill>
              <a:effectLst/>
              <a:latin typeface="+mj-lt"/>
              <a:ea typeface="Microsoft Sans Serif" panose="020B0604020202020204" pitchFamily="34" charset="0"/>
            </a:endParaRPr>
          </a:p>
          <a:p>
            <a:endParaRPr lang="en-US" sz="1600" dirty="0">
              <a:latin typeface="+mj-lt"/>
              <a:ea typeface="Microsoft Sans Serif" panose="020B0604020202020204" pitchFamily="34" charset="0"/>
            </a:endParaRPr>
          </a:p>
          <a:p>
            <a:r>
              <a:rPr lang="en-US" sz="1600" dirty="0">
                <a:solidFill>
                  <a:srgbClr val="000000"/>
                </a:solidFill>
                <a:effectLst/>
                <a:latin typeface="+mj-lt"/>
                <a:ea typeface="Microsoft Sans Serif" panose="020B0604020202020204" pitchFamily="34" charset="0"/>
              </a:rPr>
              <a:t>where g(∙) is a transform function used to fuse the original representation and the </a:t>
            </a:r>
            <a:r>
              <a:rPr lang="en-US" sz="1600" dirty="0" err="1">
                <a:solidFill>
                  <a:srgbClr val="000000"/>
                </a:solidFill>
                <a:effectLst/>
                <a:latin typeface="+mj-lt"/>
                <a:ea typeface="Microsoft Sans Serif" panose="020B0604020202020204" pitchFamily="34" charset="0"/>
              </a:rPr>
              <a:t>ob</a:t>
            </a:r>
            <a:r>
              <a:rPr lang="en-US" sz="1600" dirty="0">
                <a:solidFill>
                  <a:srgbClr val="000000"/>
                </a:solidFill>
                <a:effectLst/>
                <a:latin typeface="+mj-lt"/>
                <a:ea typeface="Microsoft Sans Serif" panose="020B0604020202020204" pitchFamily="34" charset="0"/>
              </a:rPr>
              <a:t> </a:t>
            </a:r>
            <a:r>
              <a:rPr lang="en-US" sz="1600" dirty="0" err="1">
                <a:solidFill>
                  <a:srgbClr val="000000"/>
                </a:solidFill>
                <a:effectLst/>
                <a:latin typeface="+mj-lt"/>
                <a:ea typeface="Microsoft Sans Serif" panose="020B0604020202020204" pitchFamily="34" charset="0"/>
              </a:rPr>
              <a:t>ject</a:t>
            </a:r>
            <a:r>
              <a:rPr lang="en-US" sz="1600" dirty="0">
                <a:solidFill>
                  <a:srgbClr val="000000"/>
                </a:solidFill>
                <a:effectLst/>
                <a:latin typeface="+mj-lt"/>
                <a:ea typeface="Microsoft Sans Serif" panose="020B0604020202020204" pitchFamily="34" charset="0"/>
              </a:rPr>
              <a:t> contextual representation, implemented by 1 × 1 conv → BN → </a:t>
            </a:r>
            <a:r>
              <a:rPr lang="en-US" sz="1600" dirty="0" err="1">
                <a:solidFill>
                  <a:srgbClr val="000000"/>
                </a:solidFill>
                <a:effectLst/>
                <a:latin typeface="+mj-lt"/>
                <a:ea typeface="Microsoft Sans Serif" panose="020B0604020202020204" pitchFamily="34" charset="0"/>
              </a:rPr>
              <a:t>ReLU</a:t>
            </a:r>
            <a:r>
              <a:rPr lang="en-US" sz="1600" dirty="0">
                <a:solidFill>
                  <a:srgbClr val="000000"/>
                </a:solidFill>
                <a:effectLst/>
                <a:latin typeface="+mj-lt"/>
                <a:ea typeface="Microsoft Sans Serif" panose="020B0604020202020204" pitchFamily="34" charset="0"/>
              </a:rPr>
              <a:t>. </a:t>
            </a:r>
            <a:endParaRPr lang="en-US" sz="1600" dirty="0">
              <a:latin typeface="+mj-lt"/>
            </a:endParaRPr>
          </a:p>
        </p:txBody>
      </p:sp>
    </p:spTree>
    <p:extLst>
      <p:ext uri="{BB962C8B-B14F-4D97-AF65-F5344CB8AC3E}">
        <p14:creationId xmlns:p14="http://schemas.microsoft.com/office/powerpoint/2010/main" val="3891839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36;p22">
            <a:extLst>
              <a:ext uri="{FF2B5EF4-FFF2-40B4-BE49-F238E27FC236}">
                <a16:creationId xmlns:a16="http://schemas.microsoft.com/office/drawing/2014/main" id="{5C178C46-978F-3DA9-ABB2-0FF50BFF6C58}"/>
              </a:ext>
            </a:extLst>
          </p:cNvPr>
          <p:cNvGrpSpPr/>
          <p:nvPr/>
        </p:nvGrpSpPr>
        <p:grpSpPr>
          <a:xfrm>
            <a:off x="183344" y="144277"/>
            <a:ext cx="2330384" cy="675699"/>
            <a:chOff x="4233750" y="1606029"/>
            <a:chExt cx="2330384" cy="675699"/>
          </a:xfrm>
        </p:grpSpPr>
        <p:sp>
          <p:nvSpPr>
            <p:cNvPr id="5" name="Google Shape;339;p22">
              <a:extLst>
                <a:ext uri="{FF2B5EF4-FFF2-40B4-BE49-F238E27FC236}">
                  <a16:creationId xmlns:a16="http://schemas.microsoft.com/office/drawing/2014/main" id="{B3050619-D1DF-6764-94BE-942E7342219F}"/>
                </a:ext>
              </a:extLst>
            </p:cNvPr>
            <p:cNvSpPr/>
            <p:nvPr/>
          </p:nvSpPr>
          <p:spPr>
            <a:xfrm>
              <a:off x="4233750" y="1606029"/>
              <a:ext cx="676499"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Erica One" panose="020B0604020202020204" charset="0"/>
                  <a:ea typeface="Erica One"/>
                  <a:cs typeface="Erica One"/>
                  <a:sym typeface="Erica One"/>
                </a:rPr>
                <a:t>3</a:t>
              </a:r>
              <a:endParaRPr sz="2000">
                <a:latin typeface="Erica One" panose="020B0604020202020204" charset="0"/>
                <a:ea typeface="Erica One"/>
                <a:cs typeface="Erica One"/>
                <a:sym typeface="Erica One"/>
              </a:endParaRPr>
            </a:p>
          </p:txBody>
        </p:sp>
        <p:sp>
          <p:nvSpPr>
            <p:cNvPr id="6" name="Google Shape;338;p22">
              <a:extLst>
                <a:ext uri="{FF2B5EF4-FFF2-40B4-BE49-F238E27FC236}">
                  <a16:creationId xmlns:a16="http://schemas.microsoft.com/office/drawing/2014/main" id="{9A21F2F0-EFC1-33F4-D442-4DF0BA459488}"/>
                </a:ext>
              </a:extLst>
            </p:cNvPr>
            <p:cNvSpPr txBox="1"/>
            <p:nvPr/>
          </p:nvSpPr>
          <p:spPr>
            <a:xfrm>
              <a:off x="4795034" y="1734328"/>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u="none" strike="noStrike" baseline="0" dirty="0">
                  <a:latin typeface="Erica One" panose="020B0604020202020204" charset="0"/>
                </a:rPr>
                <a:t>Approach</a:t>
              </a:r>
              <a:endParaRPr sz="2000" dirty="0">
                <a:solidFill>
                  <a:schemeClr val="dk1"/>
                </a:solidFill>
                <a:latin typeface="Erica One" panose="020B0604020202020204" charset="0"/>
                <a:ea typeface="Erica One"/>
                <a:cs typeface="Erica One"/>
                <a:sym typeface="Erica One"/>
              </a:endParaRPr>
            </a:p>
          </p:txBody>
        </p:sp>
      </p:grpSp>
      <p:sp>
        <p:nvSpPr>
          <p:cNvPr id="11" name="Google Shape;1066;p46">
            <a:extLst>
              <a:ext uri="{FF2B5EF4-FFF2-40B4-BE49-F238E27FC236}">
                <a16:creationId xmlns:a16="http://schemas.microsoft.com/office/drawing/2014/main" id="{CD6D0B16-CC5A-FCFE-8178-D6DC54D4AE28}"/>
              </a:ext>
            </a:extLst>
          </p:cNvPr>
          <p:cNvSpPr txBox="1"/>
          <p:nvPr/>
        </p:nvSpPr>
        <p:spPr>
          <a:xfrm>
            <a:off x="951427" y="905856"/>
            <a:ext cx="7241146" cy="487187"/>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solidFill>
                  <a:schemeClr val="tx1"/>
                </a:solidFill>
                <a:latin typeface="Erica One" panose="020B0604020202020204" charset="0"/>
              </a:rPr>
              <a:t>Segmentation Transformer: Rephrasing the OCR Method</a:t>
            </a:r>
            <a:endParaRPr sz="2100" dirty="0">
              <a:solidFill>
                <a:schemeClr val="tx1"/>
              </a:solidFill>
              <a:latin typeface="Erica One" panose="020B0604020202020204" charset="0"/>
              <a:ea typeface="Erica One"/>
              <a:cs typeface="Erica One"/>
              <a:sym typeface="Erica One"/>
            </a:endParaRPr>
          </a:p>
        </p:txBody>
      </p:sp>
      <p:sp>
        <p:nvSpPr>
          <p:cNvPr id="4" name="TextBox 3">
            <a:extLst>
              <a:ext uri="{FF2B5EF4-FFF2-40B4-BE49-F238E27FC236}">
                <a16:creationId xmlns:a16="http://schemas.microsoft.com/office/drawing/2014/main" id="{FE59C072-1FD5-BC77-3DDE-98C73F5D2DC4}"/>
              </a:ext>
            </a:extLst>
          </p:cNvPr>
          <p:cNvSpPr txBox="1"/>
          <p:nvPr/>
        </p:nvSpPr>
        <p:spPr>
          <a:xfrm>
            <a:off x="173419" y="3092879"/>
            <a:ext cx="1494396" cy="314772"/>
          </a:xfrm>
          <a:prstGeom prst="rect">
            <a:avLst/>
          </a:prstGeom>
          <a:noFill/>
        </p:spPr>
        <p:txBody>
          <a:bodyPr wrap="square">
            <a:spAutoFit/>
          </a:bodyPr>
          <a:lstStyle/>
          <a:p>
            <a:r>
              <a:rPr lang="vi-VN" sz="1400" b="1" dirty="0">
                <a:effectLst/>
                <a:latin typeface="+mn-lt"/>
                <a:ea typeface="Calibri" panose="020F0502020204030204" pitchFamily="34" charset="0"/>
                <a:cs typeface="Times New Roman" panose="02020603050405020304" pitchFamily="18" charset="0"/>
              </a:rPr>
              <a:t>Quy trình OCR </a:t>
            </a:r>
            <a:endParaRPr lang="vi-VN" b="1" dirty="0">
              <a:latin typeface="+mn-lt"/>
            </a:endParaRPr>
          </a:p>
        </p:txBody>
      </p:sp>
      <p:sp>
        <p:nvSpPr>
          <p:cNvPr id="7" name="Rectangle: Rounded Corners 6">
            <a:extLst>
              <a:ext uri="{FF2B5EF4-FFF2-40B4-BE49-F238E27FC236}">
                <a16:creationId xmlns:a16="http://schemas.microsoft.com/office/drawing/2014/main" id="{21B69CB3-57CE-FF9A-0029-9BBF3D326754}"/>
              </a:ext>
            </a:extLst>
          </p:cNvPr>
          <p:cNvSpPr/>
          <p:nvPr/>
        </p:nvSpPr>
        <p:spPr>
          <a:xfrm>
            <a:off x="1667816" y="1763276"/>
            <a:ext cx="2803161" cy="674557"/>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vi-VN" b="1" dirty="0">
                <a:solidFill>
                  <a:schemeClr val="tx1"/>
                </a:solidFill>
              </a:rPr>
              <a:t>soft object region extraction</a:t>
            </a:r>
          </a:p>
        </p:txBody>
      </p:sp>
      <p:sp>
        <p:nvSpPr>
          <p:cNvPr id="12" name="Rectangle: Rounded Corners 11">
            <a:extLst>
              <a:ext uri="{FF2B5EF4-FFF2-40B4-BE49-F238E27FC236}">
                <a16:creationId xmlns:a16="http://schemas.microsoft.com/office/drawing/2014/main" id="{A3036A13-FF07-0AF5-A26C-EAAE5B8F9F17}"/>
              </a:ext>
            </a:extLst>
          </p:cNvPr>
          <p:cNvSpPr/>
          <p:nvPr/>
        </p:nvSpPr>
        <p:spPr>
          <a:xfrm>
            <a:off x="1667815" y="2975485"/>
            <a:ext cx="2803161" cy="674557"/>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vi-VN" b="1" dirty="0">
                <a:solidFill>
                  <a:schemeClr val="tx1"/>
                </a:solidFill>
              </a:rPr>
              <a:t>object region</a:t>
            </a:r>
          </a:p>
          <a:p>
            <a:pPr algn="ctr"/>
            <a:r>
              <a:rPr lang="vi-VN" b="1" dirty="0">
                <a:solidFill>
                  <a:schemeClr val="tx1"/>
                </a:solidFill>
              </a:rPr>
              <a:t>representation computation</a:t>
            </a:r>
          </a:p>
        </p:txBody>
      </p:sp>
      <p:sp>
        <p:nvSpPr>
          <p:cNvPr id="13" name="Rectangle: Rounded Corners 12">
            <a:extLst>
              <a:ext uri="{FF2B5EF4-FFF2-40B4-BE49-F238E27FC236}">
                <a16:creationId xmlns:a16="http://schemas.microsoft.com/office/drawing/2014/main" id="{572B3540-7AC6-E1D1-E875-9CEFB1E57546}"/>
              </a:ext>
            </a:extLst>
          </p:cNvPr>
          <p:cNvSpPr/>
          <p:nvPr/>
        </p:nvSpPr>
        <p:spPr>
          <a:xfrm>
            <a:off x="1667815" y="4062697"/>
            <a:ext cx="2803161" cy="674557"/>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vi-VN" b="1" dirty="0">
                <a:solidFill>
                  <a:schemeClr val="tx1"/>
                </a:solidFill>
              </a:rPr>
              <a:t>object-contextual representation computation</a:t>
            </a:r>
          </a:p>
        </p:txBody>
      </p:sp>
      <p:sp>
        <p:nvSpPr>
          <p:cNvPr id="14" name="TextBox 13">
            <a:extLst>
              <a:ext uri="{FF2B5EF4-FFF2-40B4-BE49-F238E27FC236}">
                <a16:creationId xmlns:a16="http://schemas.microsoft.com/office/drawing/2014/main" id="{A756AA55-6984-43FA-8137-8473EF419E77}"/>
              </a:ext>
            </a:extLst>
          </p:cNvPr>
          <p:cNvSpPr txBox="1"/>
          <p:nvPr/>
        </p:nvSpPr>
        <p:spPr>
          <a:xfrm>
            <a:off x="4780592" y="2014910"/>
            <a:ext cx="2347864" cy="307777"/>
          </a:xfrm>
          <a:prstGeom prst="rect">
            <a:avLst/>
          </a:prstGeom>
          <a:noFill/>
        </p:spPr>
        <p:txBody>
          <a:bodyPr wrap="square">
            <a:spAutoFit/>
          </a:bodyPr>
          <a:lstStyle/>
          <a:p>
            <a:r>
              <a:rPr lang="vi-VN" b="1" dirty="0">
                <a:latin typeface="+mn-lt"/>
              </a:rPr>
              <a:t>The attention weight aij :</a:t>
            </a:r>
          </a:p>
        </p:txBody>
      </p:sp>
      <p:pic>
        <p:nvPicPr>
          <p:cNvPr id="15" name="Picture 14">
            <a:extLst>
              <a:ext uri="{FF2B5EF4-FFF2-40B4-BE49-F238E27FC236}">
                <a16:creationId xmlns:a16="http://schemas.microsoft.com/office/drawing/2014/main" id="{1CECE63E-87C9-3525-D819-017B0E3535A5}"/>
              </a:ext>
            </a:extLst>
          </p:cNvPr>
          <p:cNvPicPr>
            <a:picLocks noChangeAspect="1"/>
          </p:cNvPicPr>
          <p:nvPr/>
        </p:nvPicPr>
        <p:blipFill>
          <a:blip r:embed="rId2"/>
          <a:stretch>
            <a:fillRect/>
          </a:stretch>
        </p:blipFill>
        <p:spPr>
          <a:xfrm>
            <a:off x="4847805" y="2437833"/>
            <a:ext cx="4122777" cy="701101"/>
          </a:xfrm>
          <a:prstGeom prst="rect">
            <a:avLst/>
          </a:prstGeom>
        </p:spPr>
      </p:pic>
      <p:sp>
        <p:nvSpPr>
          <p:cNvPr id="16" name="TextBox 15">
            <a:extLst>
              <a:ext uri="{FF2B5EF4-FFF2-40B4-BE49-F238E27FC236}">
                <a16:creationId xmlns:a16="http://schemas.microsoft.com/office/drawing/2014/main" id="{35B0DA05-3E4D-81D9-4EA0-987D9F58A5A8}"/>
              </a:ext>
            </a:extLst>
          </p:cNvPr>
          <p:cNvSpPr txBox="1"/>
          <p:nvPr/>
        </p:nvSpPr>
        <p:spPr>
          <a:xfrm>
            <a:off x="4847805" y="3428036"/>
            <a:ext cx="1514358" cy="307777"/>
          </a:xfrm>
          <a:prstGeom prst="rect">
            <a:avLst/>
          </a:prstGeom>
          <a:noFill/>
        </p:spPr>
        <p:txBody>
          <a:bodyPr wrap="square">
            <a:spAutoFit/>
          </a:bodyPr>
          <a:lstStyle/>
          <a:p>
            <a:r>
              <a:rPr lang="vi-VN" b="1" dirty="0">
                <a:latin typeface="+mn-lt"/>
              </a:rPr>
              <a:t>Attn(qi , K, V):</a:t>
            </a:r>
          </a:p>
        </p:txBody>
      </p:sp>
      <p:pic>
        <p:nvPicPr>
          <p:cNvPr id="17" name="Picture 16">
            <a:extLst>
              <a:ext uri="{FF2B5EF4-FFF2-40B4-BE49-F238E27FC236}">
                <a16:creationId xmlns:a16="http://schemas.microsoft.com/office/drawing/2014/main" id="{7CF4A749-9B3C-A2B0-11DA-1B13F8287C42}"/>
              </a:ext>
            </a:extLst>
          </p:cNvPr>
          <p:cNvPicPr>
            <a:picLocks noChangeAspect="1"/>
          </p:cNvPicPr>
          <p:nvPr/>
        </p:nvPicPr>
        <p:blipFill>
          <a:blip r:embed="rId3"/>
          <a:stretch>
            <a:fillRect/>
          </a:stretch>
        </p:blipFill>
        <p:spPr>
          <a:xfrm>
            <a:off x="4847805" y="3825293"/>
            <a:ext cx="2796782" cy="571550"/>
          </a:xfrm>
          <a:prstGeom prst="rect">
            <a:avLst/>
          </a:prstGeom>
        </p:spPr>
      </p:pic>
    </p:spTree>
    <p:extLst>
      <p:ext uri="{BB962C8B-B14F-4D97-AF65-F5344CB8AC3E}">
        <p14:creationId xmlns:p14="http://schemas.microsoft.com/office/powerpoint/2010/main" val="2299112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36;p22">
            <a:extLst>
              <a:ext uri="{FF2B5EF4-FFF2-40B4-BE49-F238E27FC236}">
                <a16:creationId xmlns:a16="http://schemas.microsoft.com/office/drawing/2014/main" id="{5C178C46-978F-3DA9-ABB2-0FF50BFF6C58}"/>
              </a:ext>
            </a:extLst>
          </p:cNvPr>
          <p:cNvGrpSpPr/>
          <p:nvPr/>
        </p:nvGrpSpPr>
        <p:grpSpPr>
          <a:xfrm>
            <a:off x="183344" y="144277"/>
            <a:ext cx="2330384" cy="675699"/>
            <a:chOff x="4233750" y="1606029"/>
            <a:chExt cx="2330384" cy="675699"/>
          </a:xfrm>
        </p:grpSpPr>
        <p:sp>
          <p:nvSpPr>
            <p:cNvPr id="5" name="Google Shape;339;p22">
              <a:extLst>
                <a:ext uri="{FF2B5EF4-FFF2-40B4-BE49-F238E27FC236}">
                  <a16:creationId xmlns:a16="http://schemas.microsoft.com/office/drawing/2014/main" id="{B3050619-D1DF-6764-94BE-942E7342219F}"/>
                </a:ext>
              </a:extLst>
            </p:cNvPr>
            <p:cNvSpPr/>
            <p:nvPr/>
          </p:nvSpPr>
          <p:spPr>
            <a:xfrm>
              <a:off x="4233750" y="1606029"/>
              <a:ext cx="676499"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Erica One" panose="020B0604020202020204" charset="0"/>
                  <a:ea typeface="Erica One"/>
                  <a:cs typeface="Erica One"/>
                  <a:sym typeface="Erica One"/>
                </a:rPr>
                <a:t>3</a:t>
              </a:r>
              <a:endParaRPr sz="2000">
                <a:latin typeface="Erica One" panose="020B0604020202020204" charset="0"/>
                <a:ea typeface="Erica One"/>
                <a:cs typeface="Erica One"/>
                <a:sym typeface="Erica One"/>
              </a:endParaRPr>
            </a:p>
          </p:txBody>
        </p:sp>
        <p:sp>
          <p:nvSpPr>
            <p:cNvPr id="6" name="Google Shape;338;p22">
              <a:extLst>
                <a:ext uri="{FF2B5EF4-FFF2-40B4-BE49-F238E27FC236}">
                  <a16:creationId xmlns:a16="http://schemas.microsoft.com/office/drawing/2014/main" id="{9A21F2F0-EFC1-33F4-D442-4DF0BA459488}"/>
                </a:ext>
              </a:extLst>
            </p:cNvPr>
            <p:cNvSpPr txBox="1"/>
            <p:nvPr/>
          </p:nvSpPr>
          <p:spPr>
            <a:xfrm>
              <a:off x="4795034" y="1734328"/>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u="none" strike="noStrike" baseline="0" dirty="0">
                  <a:latin typeface="Erica One" panose="020B0604020202020204" charset="0"/>
                </a:rPr>
                <a:t>Approach</a:t>
              </a:r>
              <a:endParaRPr sz="2000" dirty="0">
                <a:solidFill>
                  <a:schemeClr val="dk1"/>
                </a:solidFill>
                <a:latin typeface="Erica One" panose="020B0604020202020204" charset="0"/>
                <a:ea typeface="Erica One"/>
                <a:cs typeface="Erica One"/>
                <a:sym typeface="Erica One"/>
              </a:endParaRPr>
            </a:p>
          </p:txBody>
        </p:sp>
      </p:grpSp>
      <p:sp>
        <p:nvSpPr>
          <p:cNvPr id="11" name="Google Shape;1066;p46">
            <a:extLst>
              <a:ext uri="{FF2B5EF4-FFF2-40B4-BE49-F238E27FC236}">
                <a16:creationId xmlns:a16="http://schemas.microsoft.com/office/drawing/2014/main" id="{CD6D0B16-CC5A-FCFE-8178-D6DC54D4AE28}"/>
              </a:ext>
            </a:extLst>
          </p:cNvPr>
          <p:cNvSpPr txBox="1"/>
          <p:nvPr/>
        </p:nvSpPr>
        <p:spPr>
          <a:xfrm>
            <a:off x="951427" y="905856"/>
            <a:ext cx="7241146" cy="487187"/>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solidFill>
                  <a:schemeClr val="tx1"/>
                </a:solidFill>
                <a:latin typeface="Erica One" panose="020B0604020202020204" charset="0"/>
              </a:rPr>
              <a:t>Segmentation Transformer: Rephrasing the OCR Method</a:t>
            </a:r>
            <a:endParaRPr sz="2100" dirty="0">
              <a:solidFill>
                <a:schemeClr val="tx1"/>
              </a:solidFill>
              <a:latin typeface="Erica One" panose="020B0604020202020204" charset="0"/>
              <a:ea typeface="Erica One"/>
              <a:cs typeface="Erica One"/>
              <a:sym typeface="Erica One"/>
            </a:endParaRPr>
          </a:p>
        </p:txBody>
      </p:sp>
      <p:pic>
        <p:nvPicPr>
          <p:cNvPr id="2" name="Picture 1">
            <a:extLst>
              <a:ext uri="{FF2B5EF4-FFF2-40B4-BE49-F238E27FC236}">
                <a16:creationId xmlns:a16="http://schemas.microsoft.com/office/drawing/2014/main" id="{AA21D886-EF42-AACD-A398-16852BC78A04}"/>
              </a:ext>
            </a:extLst>
          </p:cNvPr>
          <p:cNvPicPr>
            <a:picLocks noChangeAspect="1"/>
          </p:cNvPicPr>
          <p:nvPr/>
        </p:nvPicPr>
        <p:blipFill>
          <a:blip r:embed="rId2"/>
          <a:stretch>
            <a:fillRect/>
          </a:stretch>
        </p:blipFill>
        <p:spPr>
          <a:xfrm>
            <a:off x="1053429" y="1607223"/>
            <a:ext cx="3284032" cy="2933890"/>
          </a:xfrm>
          <a:prstGeom prst="rect">
            <a:avLst/>
          </a:prstGeom>
        </p:spPr>
      </p:pic>
      <p:sp>
        <p:nvSpPr>
          <p:cNvPr id="8" name="TextBox 7">
            <a:extLst>
              <a:ext uri="{FF2B5EF4-FFF2-40B4-BE49-F238E27FC236}">
                <a16:creationId xmlns:a16="http://schemas.microsoft.com/office/drawing/2014/main" id="{2209821C-EDC6-06EA-76B0-4F1B503D0336}"/>
              </a:ext>
            </a:extLst>
          </p:cNvPr>
          <p:cNvSpPr txBox="1"/>
          <p:nvPr/>
        </p:nvSpPr>
        <p:spPr>
          <a:xfrm>
            <a:off x="730105" y="4586016"/>
            <a:ext cx="3930680" cy="338554"/>
          </a:xfrm>
          <a:prstGeom prst="rect">
            <a:avLst/>
          </a:prstGeom>
          <a:noFill/>
        </p:spPr>
        <p:txBody>
          <a:bodyPr wrap="square">
            <a:spAutoFit/>
          </a:bodyPr>
          <a:lstStyle/>
          <a:p>
            <a:r>
              <a:rPr lang="en-US" sz="1600" dirty="0">
                <a:latin typeface="+mn-lt"/>
                <a:ea typeface="Calibri" panose="020F0502020204030204" pitchFamily="34" charset="0"/>
                <a:cs typeface="Times New Roman" panose="02020603050405020304" pitchFamily="18" charset="0"/>
              </a:rPr>
              <a:t>K</a:t>
            </a:r>
            <a:r>
              <a:rPr lang="vi-VN" sz="1600" dirty="0">
                <a:effectLst/>
                <a:latin typeface="+mn-lt"/>
                <a:ea typeface="Calibri" panose="020F0502020204030204" pitchFamily="34" charset="0"/>
                <a:cs typeface="Times New Roman" panose="02020603050405020304" pitchFamily="18" charset="0"/>
              </a:rPr>
              <a:t>iến trúc bộ mã hóa-giải mã Transformer </a:t>
            </a:r>
            <a:endParaRPr lang="vi-VN" sz="1600" dirty="0">
              <a:latin typeface="+mn-lt"/>
            </a:endParaRPr>
          </a:p>
        </p:txBody>
      </p:sp>
      <p:pic>
        <p:nvPicPr>
          <p:cNvPr id="9" name="Picture 8">
            <a:extLst>
              <a:ext uri="{FF2B5EF4-FFF2-40B4-BE49-F238E27FC236}">
                <a16:creationId xmlns:a16="http://schemas.microsoft.com/office/drawing/2014/main" id="{BEFE7D5C-6FFF-5B95-2BFC-DC8FE0A8B8B7}"/>
              </a:ext>
            </a:extLst>
          </p:cNvPr>
          <p:cNvPicPr>
            <a:picLocks noChangeAspect="1"/>
          </p:cNvPicPr>
          <p:nvPr/>
        </p:nvPicPr>
        <p:blipFill>
          <a:blip r:embed="rId3"/>
          <a:stretch>
            <a:fillRect/>
          </a:stretch>
        </p:blipFill>
        <p:spPr>
          <a:xfrm>
            <a:off x="5869210" y="1598759"/>
            <a:ext cx="2144871" cy="2933890"/>
          </a:xfrm>
          <a:prstGeom prst="rect">
            <a:avLst/>
          </a:prstGeom>
        </p:spPr>
      </p:pic>
      <p:sp>
        <p:nvSpPr>
          <p:cNvPr id="10" name="TextBox 9">
            <a:extLst>
              <a:ext uri="{FF2B5EF4-FFF2-40B4-BE49-F238E27FC236}">
                <a16:creationId xmlns:a16="http://schemas.microsoft.com/office/drawing/2014/main" id="{5FC829BE-1162-7EBE-5A1F-D3C201B538EA}"/>
              </a:ext>
            </a:extLst>
          </p:cNvPr>
          <p:cNvSpPr txBox="1"/>
          <p:nvPr/>
        </p:nvSpPr>
        <p:spPr>
          <a:xfrm>
            <a:off x="5458754" y="4586016"/>
            <a:ext cx="2965782" cy="338554"/>
          </a:xfrm>
          <a:prstGeom prst="rect">
            <a:avLst/>
          </a:prstGeom>
          <a:noFill/>
        </p:spPr>
        <p:txBody>
          <a:bodyPr wrap="square" rtlCol="0">
            <a:spAutoFit/>
          </a:bodyPr>
          <a:lstStyle/>
          <a:p>
            <a:r>
              <a:rPr lang="vi-VN" sz="1600" dirty="0">
                <a:latin typeface="+mn-lt"/>
              </a:rPr>
              <a:t>Giải pháp khác cho tranformer</a:t>
            </a:r>
          </a:p>
        </p:txBody>
      </p:sp>
    </p:spTree>
    <p:extLst>
      <p:ext uri="{BB962C8B-B14F-4D97-AF65-F5344CB8AC3E}">
        <p14:creationId xmlns:p14="http://schemas.microsoft.com/office/powerpoint/2010/main" val="1628276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cxnSp>
        <p:nvCxnSpPr>
          <p:cNvPr id="319" name="Google Shape;319;p22"/>
          <p:cNvCxnSpPr>
            <a:cxnSpLocks/>
          </p:cNvCxnSpPr>
          <p:nvPr/>
        </p:nvCxnSpPr>
        <p:spPr>
          <a:xfrm flipV="1">
            <a:off x="6907795" y="3195518"/>
            <a:ext cx="0" cy="646324"/>
          </a:xfrm>
          <a:prstGeom prst="straightConnector1">
            <a:avLst/>
          </a:prstGeom>
          <a:noFill/>
          <a:ln w="9525" cap="flat" cmpd="sng">
            <a:solidFill>
              <a:schemeClr val="dk1"/>
            </a:solidFill>
            <a:prstDash val="solid"/>
            <a:round/>
            <a:headEnd type="oval" w="med" len="med"/>
            <a:tailEnd type="none" w="med" len="med"/>
          </a:ln>
        </p:spPr>
      </p:cxnSp>
      <p:cxnSp>
        <p:nvCxnSpPr>
          <p:cNvPr id="323" name="Google Shape;323;p22"/>
          <p:cNvCxnSpPr/>
          <p:nvPr/>
        </p:nvCxnSpPr>
        <p:spPr>
          <a:xfrm>
            <a:off x="2686649" y="2124499"/>
            <a:ext cx="1079400" cy="807000"/>
          </a:xfrm>
          <a:prstGeom prst="straightConnector1">
            <a:avLst/>
          </a:prstGeom>
          <a:noFill/>
          <a:ln w="9525" cap="flat" cmpd="sng">
            <a:solidFill>
              <a:schemeClr val="dk1"/>
            </a:solidFill>
            <a:prstDash val="solid"/>
            <a:round/>
            <a:headEnd type="none" w="med" len="med"/>
            <a:tailEnd type="none" w="med" len="med"/>
          </a:ln>
        </p:spPr>
      </p:cxnSp>
      <p:cxnSp>
        <p:nvCxnSpPr>
          <p:cNvPr id="324" name="Google Shape;324;p22"/>
          <p:cNvCxnSpPr/>
          <p:nvPr/>
        </p:nvCxnSpPr>
        <p:spPr>
          <a:xfrm>
            <a:off x="5659937" y="2125898"/>
            <a:ext cx="1079400" cy="807000"/>
          </a:xfrm>
          <a:prstGeom prst="straightConnector1">
            <a:avLst/>
          </a:prstGeom>
          <a:noFill/>
          <a:ln w="9525" cap="flat" cmpd="sng">
            <a:solidFill>
              <a:schemeClr val="dk1"/>
            </a:solidFill>
            <a:prstDash val="solid"/>
            <a:round/>
            <a:headEnd type="none" w="med" len="med"/>
            <a:tailEnd type="none" w="med" len="med"/>
          </a:ln>
        </p:spPr>
      </p:cxnSp>
      <p:cxnSp>
        <p:nvCxnSpPr>
          <p:cNvPr id="325" name="Google Shape;325;p22"/>
          <p:cNvCxnSpPr/>
          <p:nvPr/>
        </p:nvCxnSpPr>
        <p:spPr>
          <a:xfrm rot="10800000" flipH="1">
            <a:off x="4179024" y="2133749"/>
            <a:ext cx="1089000" cy="835500"/>
          </a:xfrm>
          <a:prstGeom prst="straightConnector1">
            <a:avLst/>
          </a:prstGeom>
          <a:noFill/>
          <a:ln w="9525" cap="flat" cmpd="sng">
            <a:solidFill>
              <a:schemeClr val="dk1"/>
            </a:solidFill>
            <a:prstDash val="solid"/>
            <a:round/>
            <a:headEnd type="none" w="med" len="med"/>
            <a:tailEnd type="none" w="med" len="med"/>
          </a:ln>
        </p:spPr>
      </p:cxnSp>
      <p:grpSp>
        <p:nvGrpSpPr>
          <p:cNvPr id="328" name="Google Shape;328;p22"/>
          <p:cNvGrpSpPr/>
          <p:nvPr/>
        </p:nvGrpSpPr>
        <p:grpSpPr>
          <a:xfrm>
            <a:off x="1534934" y="1648496"/>
            <a:ext cx="1943887" cy="1802993"/>
            <a:chOff x="729024" y="1606029"/>
            <a:chExt cx="1769100" cy="1729550"/>
          </a:xfrm>
        </p:grpSpPr>
        <p:cxnSp>
          <p:nvCxnSpPr>
            <p:cNvPr id="329" name="Google Shape;329;p22"/>
            <p:cNvCxnSpPr>
              <a:cxnSpLocks/>
            </p:cNvCxnSpPr>
            <p:nvPr/>
          </p:nvCxnSpPr>
          <p:spPr>
            <a:xfrm>
              <a:off x="1599653" y="2177514"/>
              <a:ext cx="0" cy="483000"/>
            </a:xfrm>
            <a:prstGeom prst="straightConnector1">
              <a:avLst/>
            </a:prstGeom>
            <a:noFill/>
            <a:ln w="9525" cap="flat" cmpd="sng">
              <a:solidFill>
                <a:schemeClr val="dk1"/>
              </a:solidFill>
              <a:prstDash val="solid"/>
              <a:round/>
              <a:headEnd type="none" w="med" len="med"/>
              <a:tailEnd type="oval" w="med" len="med"/>
            </a:ln>
          </p:spPr>
        </p:cxnSp>
        <p:sp>
          <p:nvSpPr>
            <p:cNvPr id="331" name="Google Shape;331;p22"/>
            <p:cNvSpPr/>
            <p:nvPr/>
          </p:nvSpPr>
          <p:spPr>
            <a:xfrm>
              <a:off x="1261400" y="1606029"/>
              <a:ext cx="676499"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Erica One" panose="020B0604020202020204" charset="0"/>
                  <a:ea typeface="Erica One"/>
                  <a:cs typeface="Erica One"/>
                  <a:sym typeface="Erica One"/>
                </a:rPr>
                <a:t>1</a:t>
              </a:r>
              <a:endParaRPr sz="2000">
                <a:latin typeface="Erica One" panose="020B0604020202020204" charset="0"/>
                <a:ea typeface="Erica One"/>
                <a:cs typeface="Erica One"/>
                <a:sym typeface="Erica One"/>
              </a:endParaRPr>
            </a:p>
          </p:txBody>
        </p:sp>
        <p:sp>
          <p:nvSpPr>
            <p:cNvPr id="332" name="Google Shape;332;p22"/>
            <p:cNvSpPr txBox="1"/>
            <p:nvPr/>
          </p:nvSpPr>
          <p:spPr>
            <a:xfrm>
              <a:off x="729024" y="2528578"/>
              <a:ext cx="1769100" cy="80700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i="0" u="none" strike="noStrike" baseline="0" dirty="0">
                  <a:latin typeface="Erica One" panose="020B0604020202020204" charset="0"/>
                </a:rPr>
                <a:t>Introduction</a:t>
              </a:r>
              <a:endParaRPr sz="2000" dirty="0">
                <a:solidFill>
                  <a:schemeClr val="dk1"/>
                </a:solidFill>
                <a:latin typeface="Erica One" panose="020B0604020202020204" charset="0"/>
                <a:ea typeface="Catamaran"/>
                <a:cs typeface="Catamaran"/>
                <a:sym typeface="Catamaran"/>
              </a:endParaRPr>
            </a:p>
          </p:txBody>
        </p:sp>
      </p:grpSp>
      <p:grpSp>
        <p:nvGrpSpPr>
          <p:cNvPr id="336" name="Google Shape;336;p22"/>
          <p:cNvGrpSpPr/>
          <p:nvPr/>
        </p:nvGrpSpPr>
        <p:grpSpPr>
          <a:xfrm>
            <a:off x="4572000" y="1721939"/>
            <a:ext cx="1769100" cy="1473585"/>
            <a:chOff x="3687451" y="1606029"/>
            <a:chExt cx="1769100" cy="1473585"/>
          </a:xfrm>
        </p:grpSpPr>
        <p:cxnSp>
          <p:nvCxnSpPr>
            <p:cNvPr id="337" name="Google Shape;337;p22"/>
            <p:cNvCxnSpPr>
              <a:stCxn id="338" idx="0"/>
            </p:cNvCxnSpPr>
            <p:nvPr/>
          </p:nvCxnSpPr>
          <p:spPr>
            <a:xfrm rot="10800000">
              <a:off x="4570801" y="2140014"/>
              <a:ext cx="1200" cy="520500"/>
            </a:xfrm>
            <a:prstGeom prst="straightConnector1">
              <a:avLst/>
            </a:prstGeom>
            <a:noFill/>
            <a:ln w="9525" cap="flat" cmpd="sng">
              <a:solidFill>
                <a:schemeClr val="dk1"/>
              </a:solidFill>
              <a:prstDash val="solid"/>
              <a:round/>
              <a:headEnd type="oval" w="med" len="med"/>
              <a:tailEnd type="none" w="med" len="med"/>
            </a:ln>
          </p:spPr>
        </p:cxnSp>
        <p:sp>
          <p:nvSpPr>
            <p:cNvPr id="339" name="Google Shape;339;p22"/>
            <p:cNvSpPr/>
            <p:nvPr/>
          </p:nvSpPr>
          <p:spPr>
            <a:xfrm>
              <a:off x="4233750" y="1606029"/>
              <a:ext cx="676499"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Erica One" panose="020B0604020202020204" charset="0"/>
                  <a:ea typeface="Erica One"/>
                  <a:cs typeface="Erica One"/>
                  <a:sym typeface="Erica One"/>
                </a:rPr>
                <a:t>3</a:t>
              </a:r>
              <a:endParaRPr sz="2000">
                <a:latin typeface="Erica One" panose="020B0604020202020204" charset="0"/>
                <a:ea typeface="Erica One"/>
                <a:cs typeface="Erica One"/>
                <a:sym typeface="Erica One"/>
              </a:endParaRPr>
            </a:p>
          </p:txBody>
        </p:sp>
        <p:sp>
          <p:nvSpPr>
            <p:cNvPr id="338" name="Google Shape;338;p22"/>
            <p:cNvSpPr txBox="1"/>
            <p:nvPr/>
          </p:nvSpPr>
          <p:spPr>
            <a:xfrm>
              <a:off x="3687451" y="2660514"/>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u="none" strike="noStrike" baseline="0" dirty="0">
                  <a:latin typeface="Erica One" panose="020B0604020202020204" charset="0"/>
                </a:rPr>
                <a:t>Approach</a:t>
              </a:r>
              <a:endParaRPr sz="2000" dirty="0">
                <a:solidFill>
                  <a:schemeClr val="dk1"/>
                </a:solidFill>
                <a:latin typeface="Erica One" panose="020B0604020202020204" charset="0"/>
                <a:ea typeface="Erica One"/>
                <a:cs typeface="Erica One"/>
                <a:sym typeface="Erica One"/>
              </a:endParaRPr>
            </a:p>
          </p:txBody>
        </p:sp>
      </p:grpSp>
      <p:grpSp>
        <p:nvGrpSpPr>
          <p:cNvPr id="341" name="Google Shape;341;p22"/>
          <p:cNvGrpSpPr/>
          <p:nvPr/>
        </p:nvGrpSpPr>
        <p:grpSpPr>
          <a:xfrm>
            <a:off x="5869628" y="2598897"/>
            <a:ext cx="2072957" cy="1876512"/>
            <a:chOff x="5173626" y="2532204"/>
            <a:chExt cx="1769100" cy="1593502"/>
          </a:xfrm>
        </p:grpSpPr>
        <p:sp>
          <p:nvSpPr>
            <p:cNvPr id="342" name="Google Shape;342;p22"/>
            <p:cNvSpPr/>
            <p:nvPr/>
          </p:nvSpPr>
          <p:spPr>
            <a:xfrm>
              <a:off x="5719925" y="2532204"/>
              <a:ext cx="676499"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Erica One" panose="020B0604020202020204" charset="0"/>
                  <a:ea typeface="Erica One"/>
                  <a:cs typeface="Erica One"/>
                  <a:sym typeface="Erica One"/>
                </a:rPr>
                <a:t>4</a:t>
              </a:r>
              <a:endParaRPr sz="2000">
                <a:latin typeface="Erica One" panose="020B0604020202020204" charset="0"/>
                <a:ea typeface="Erica One"/>
                <a:cs typeface="Erica One"/>
                <a:sym typeface="Erica One"/>
              </a:endParaRPr>
            </a:p>
          </p:txBody>
        </p:sp>
        <p:sp>
          <p:nvSpPr>
            <p:cNvPr id="320" name="Google Shape;320;p22"/>
            <p:cNvSpPr txBox="1"/>
            <p:nvPr/>
          </p:nvSpPr>
          <p:spPr>
            <a:xfrm>
              <a:off x="5173626" y="3706606"/>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0" i="0" u="none" strike="noStrike" baseline="0" dirty="0">
                  <a:latin typeface="Erica One" panose="020B0604020202020204" charset="0"/>
                </a:rPr>
                <a:t>Semantic Segmentation</a:t>
              </a:r>
              <a:endParaRPr sz="1900" dirty="0">
                <a:solidFill>
                  <a:schemeClr val="dk1"/>
                </a:solidFill>
                <a:latin typeface="Erica One" panose="020B0604020202020204" charset="0"/>
                <a:ea typeface="Erica One"/>
                <a:cs typeface="Erica One"/>
                <a:sym typeface="Erica One"/>
              </a:endParaRPr>
            </a:p>
          </p:txBody>
        </p:sp>
      </p:grpSp>
      <p:grpSp>
        <p:nvGrpSpPr>
          <p:cNvPr id="344" name="Google Shape;344;p22"/>
          <p:cNvGrpSpPr/>
          <p:nvPr/>
        </p:nvGrpSpPr>
        <p:grpSpPr>
          <a:xfrm>
            <a:off x="3085825" y="2647965"/>
            <a:ext cx="1769100" cy="1827443"/>
            <a:chOff x="2201276" y="2532075"/>
            <a:chExt cx="1769100" cy="1593639"/>
          </a:xfrm>
        </p:grpSpPr>
        <p:cxnSp>
          <p:nvCxnSpPr>
            <p:cNvPr id="345" name="Google Shape;345;p22"/>
            <p:cNvCxnSpPr>
              <a:cxnSpLocks/>
            </p:cNvCxnSpPr>
            <p:nvPr/>
          </p:nvCxnSpPr>
          <p:spPr>
            <a:xfrm flipV="1">
              <a:off x="3085826" y="3125514"/>
              <a:ext cx="0" cy="483567"/>
            </a:xfrm>
            <a:prstGeom prst="straightConnector1">
              <a:avLst/>
            </a:prstGeom>
            <a:noFill/>
            <a:ln w="9525" cap="flat" cmpd="sng">
              <a:solidFill>
                <a:schemeClr val="dk1"/>
              </a:solidFill>
              <a:prstDash val="solid"/>
              <a:round/>
              <a:headEnd type="oval" w="med" len="med"/>
              <a:tailEnd type="none" w="med" len="med"/>
            </a:ln>
          </p:spPr>
        </p:cxnSp>
        <p:sp>
          <p:nvSpPr>
            <p:cNvPr id="347" name="Google Shape;347;p22"/>
            <p:cNvSpPr/>
            <p:nvPr/>
          </p:nvSpPr>
          <p:spPr>
            <a:xfrm>
              <a:off x="2715917" y="2532075"/>
              <a:ext cx="771217"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Erica One" panose="020B0604020202020204" charset="0"/>
                  <a:ea typeface="Erica One"/>
                  <a:cs typeface="Erica One"/>
                  <a:sym typeface="Erica One"/>
                </a:rPr>
                <a:t>2</a:t>
              </a:r>
              <a:endParaRPr sz="2000" dirty="0">
                <a:latin typeface="Erica One" panose="020B0604020202020204" charset="0"/>
                <a:ea typeface="Erica One"/>
                <a:cs typeface="Erica One"/>
                <a:sym typeface="Erica One"/>
              </a:endParaRPr>
            </a:p>
          </p:txBody>
        </p:sp>
        <p:sp>
          <p:nvSpPr>
            <p:cNvPr id="346" name="Google Shape;346;p22"/>
            <p:cNvSpPr txBox="1"/>
            <p:nvPr/>
          </p:nvSpPr>
          <p:spPr>
            <a:xfrm>
              <a:off x="2201276" y="3706614"/>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u="none" strike="noStrike" baseline="0" dirty="0">
                  <a:latin typeface="Erica One" panose="020B0604020202020204" charset="0"/>
                </a:rPr>
                <a:t>Related Work</a:t>
              </a:r>
              <a:endParaRPr sz="2000" dirty="0">
                <a:solidFill>
                  <a:schemeClr val="dk1"/>
                </a:solidFill>
                <a:latin typeface="Erica One" panose="020B0604020202020204" charset="0"/>
                <a:ea typeface="Erica One"/>
                <a:cs typeface="Erica One"/>
                <a:sym typeface="Erica One"/>
              </a:endParaRPr>
            </a:p>
          </p:txBody>
        </p:sp>
      </p:grpSp>
      <p:sp>
        <p:nvSpPr>
          <p:cNvPr id="2" name="Google Shape;179;p15">
            <a:extLst>
              <a:ext uri="{FF2B5EF4-FFF2-40B4-BE49-F238E27FC236}">
                <a16:creationId xmlns:a16="http://schemas.microsoft.com/office/drawing/2014/main" id="{41DD7950-D464-F2C6-5877-619079269099}"/>
              </a:ext>
            </a:extLst>
          </p:cNvPr>
          <p:cNvSpPr txBox="1">
            <a:spLocks/>
          </p:cNvSpPr>
          <p:nvPr/>
        </p:nvSpPr>
        <p:spPr>
          <a:xfrm>
            <a:off x="424511" y="276327"/>
            <a:ext cx="8292579" cy="9106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000"/>
              <a:buFont typeface="Erica One"/>
              <a:buNone/>
              <a:defRPr sz="3000" b="0" i="0" u="none" strike="noStrike" cap="none">
                <a:solidFill>
                  <a:schemeClr val="dk1"/>
                </a:solidFill>
                <a:latin typeface="Erica One"/>
                <a:ea typeface="Erica One"/>
                <a:cs typeface="Erica One"/>
                <a:sym typeface="Erica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3200" b="0" i="0" u="none" strike="noStrike" baseline="0" dirty="0">
                <a:latin typeface="Erica One" panose="020B0604020202020204" charset="0"/>
              </a:rPr>
              <a:t>Object-Contextual Representations ( OCR )</a:t>
            </a:r>
            <a:endParaRPr lang="en-US" sz="5400" dirty="0">
              <a:solidFill>
                <a:schemeClr val="bg2">
                  <a:lumMod val="40000"/>
                  <a:lumOff val="60000"/>
                </a:schemeClr>
              </a:solidFill>
              <a:latin typeface="Erica One" panose="020B06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36;p22">
            <a:extLst>
              <a:ext uri="{FF2B5EF4-FFF2-40B4-BE49-F238E27FC236}">
                <a16:creationId xmlns:a16="http://schemas.microsoft.com/office/drawing/2014/main" id="{5C178C46-978F-3DA9-ABB2-0FF50BFF6C58}"/>
              </a:ext>
            </a:extLst>
          </p:cNvPr>
          <p:cNvGrpSpPr/>
          <p:nvPr/>
        </p:nvGrpSpPr>
        <p:grpSpPr>
          <a:xfrm>
            <a:off x="183344" y="144277"/>
            <a:ext cx="2330384" cy="675699"/>
            <a:chOff x="4233750" y="1606029"/>
            <a:chExt cx="2330384" cy="675699"/>
          </a:xfrm>
        </p:grpSpPr>
        <p:sp>
          <p:nvSpPr>
            <p:cNvPr id="5" name="Google Shape;339;p22">
              <a:extLst>
                <a:ext uri="{FF2B5EF4-FFF2-40B4-BE49-F238E27FC236}">
                  <a16:creationId xmlns:a16="http://schemas.microsoft.com/office/drawing/2014/main" id="{B3050619-D1DF-6764-94BE-942E7342219F}"/>
                </a:ext>
              </a:extLst>
            </p:cNvPr>
            <p:cNvSpPr/>
            <p:nvPr/>
          </p:nvSpPr>
          <p:spPr>
            <a:xfrm>
              <a:off x="4233750" y="1606029"/>
              <a:ext cx="676499"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Erica One" panose="020B0604020202020204" charset="0"/>
                  <a:ea typeface="Erica One"/>
                  <a:cs typeface="Erica One"/>
                  <a:sym typeface="Erica One"/>
                </a:rPr>
                <a:t>3</a:t>
              </a:r>
              <a:endParaRPr sz="2000">
                <a:latin typeface="Erica One" panose="020B0604020202020204" charset="0"/>
                <a:ea typeface="Erica One"/>
                <a:cs typeface="Erica One"/>
                <a:sym typeface="Erica One"/>
              </a:endParaRPr>
            </a:p>
          </p:txBody>
        </p:sp>
        <p:sp>
          <p:nvSpPr>
            <p:cNvPr id="6" name="Google Shape;338;p22">
              <a:extLst>
                <a:ext uri="{FF2B5EF4-FFF2-40B4-BE49-F238E27FC236}">
                  <a16:creationId xmlns:a16="http://schemas.microsoft.com/office/drawing/2014/main" id="{9A21F2F0-EFC1-33F4-D442-4DF0BA459488}"/>
                </a:ext>
              </a:extLst>
            </p:cNvPr>
            <p:cNvSpPr txBox="1"/>
            <p:nvPr/>
          </p:nvSpPr>
          <p:spPr>
            <a:xfrm>
              <a:off x="4795034" y="1734328"/>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u="none" strike="noStrike" baseline="0" dirty="0">
                  <a:latin typeface="Erica One" panose="020B0604020202020204" charset="0"/>
                </a:rPr>
                <a:t>Approach</a:t>
              </a:r>
              <a:endParaRPr sz="2000" dirty="0">
                <a:solidFill>
                  <a:schemeClr val="dk1"/>
                </a:solidFill>
                <a:latin typeface="Erica One" panose="020B0604020202020204" charset="0"/>
                <a:ea typeface="Erica One"/>
                <a:cs typeface="Erica One"/>
                <a:sym typeface="Erica One"/>
              </a:endParaRPr>
            </a:p>
          </p:txBody>
        </p:sp>
      </p:grpSp>
      <p:sp>
        <p:nvSpPr>
          <p:cNvPr id="11" name="Google Shape;1066;p46">
            <a:extLst>
              <a:ext uri="{FF2B5EF4-FFF2-40B4-BE49-F238E27FC236}">
                <a16:creationId xmlns:a16="http://schemas.microsoft.com/office/drawing/2014/main" id="{CD6D0B16-CC5A-FCFE-8178-D6DC54D4AE28}"/>
              </a:ext>
            </a:extLst>
          </p:cNvPr>
          <p:cNvSpPr txBox="1"/>
          <p:nvPr/>
        </p:nvSpPr>
        <p:spPr>
          <a:xfrm>
            <a:off x="3687450" y="691676"/>
            <a:ext cx="1769100" cy="487187"/>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latin typeface="Erica One" panose="020B0604020202020204" charset="0"/>
              </a:rPr>
              <a:t>Architecture</a:t>
            </a:r>
            <a:endParaRPr sz="2100" dirty="0">
              <a:solidFill>
                <a:schemeClr val="dk1"/>
              </a:solidFill>
              <a:latin typeface="Erica One" panose="020B0604020202020204" charset="0"/>
              <a:ea typeface="Erica One"/>
              <a:cs typeface="Erica One"/>
              <a:sym typeface="Erica One"/>
            </a:endParaRPr>
          </a:p>
        </p:txBody>
      </p:sp>
      <p:sp>
        <p:nvSpPr>
          <p:cNvPr id="4" name="TextBox 3">
            <a:extLst>
              <a:ext uri="{FF2B5EF4-FFF2-40B4-BE49-F238E27FC236}">
                <a16:creationId xmlns:a16="http://schemas.microsoft.com/office/drawing/2014/main" id="{8A6E5CF2-09DA-E4E2-6838-99215CAAB93A}"/>
              </a:ext>
            </a:extLst>
          </p:cNvPr>
          <p:cNvSpPr txBox="1"/>
          <p:nvPr/>
        </p:nvSpPr>
        <p:spPr>
          <a:xfrm>
            <a:off x="320197" y="2100386"/>
            <a:ext cx="1079292" cy="307777"/>
          </a:xfrm>
          <a:prstGeom prst="rect">
            <a:avLst/>
          </a:prstGeom>
          <a:noFill/>
        </p:spPr>
        <p:txBody>
          <a:bodyPr wrap="square">
            <a:spAutoFit/>
          </a:bodyPr>
          <a:lstStyle/>
          <a:p>
            <a:r>
              <a:rPr lang="vi-VN" b="1" dirty="0">
                <a:latin typeface="+mn-lt"/>
              </a:rPr>
              <a:t>Backbone</a:t>
            </a:r>
          </a:p>
        </p:txBody>
      </p:sp>
      <p:sp>
        <p:nvSpPr>
          <p:cNvPr id="7" name="Rectangle: Rounded Corners 6">
            <a:extLst>
              <a:ext uri="{FF2B5EF4-FFF2-40B4-BE49-F238E27FC236}">
                <a16:creationId xmlns:a16="http://schemas.microsoft.com/office/drawing/2014/main" id="{2F6A7A4F-110A-ACFF-5287-E133F83E375B}"/>
              </a:ext>
            </a:extLst>
          </p:cNvPr>
          <p:cNvSpPr/>
          <p:nvPr/>
        </p:nvSpPr>
        <p:spPr>
          <a:xfrm>
            <a:off x="1558184" y="1376240"/>
            <a:ext cx="1364104" cy="7654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ln w="0"/>
                <a:solidFill>
                  <a:schemeClr val="tx1"/>
                </a:solidFill>
                <a:effectLst>
                  <a:outerShdw blurRad="38100" dist="19050" dir="2700000" algn="tl" rotWithShape="0">
                    <a:schemeClr val="dk1">
                      <a:alpha val="40000"/>
                    </a:schemeClr>
                  </a:outerShdw>
                </a:effectLst>
              </a:rPr>
              <a:t>ResNet-101</a:t>
            </a:r>
          </a:p>
        </p:txBody>
      </p:sp>
      <p:sp>
        <p:nvSpPr>
          <p:cNvPr id="8" name="Rectangle: Rounded Corners 7">
            <a:extLst>
              <a:ext uri="{FF2B5EF4-FFF2-40B4-BE49-F238E27FC236}">
                <a16:creationId xmlns:a16="http://schemas.microsoft.com/office/drawing/2014/main" id="{BAAEBE59-1049-6801-15E9-2E8BEBF13CF1}"/>
              </a:ext>
            </a:extLst>
          </p:cNvPr>
          <p:cNvSpPr/>
          <p:nvPr/>
        </p:nvSpPr>
        <p:spPr>
          <a:xfrm>
            <a:off x="1558184" y="2287056"/>
            <a:ext cx="1364104" cy="7654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ln w="0"/>
                <a:solidFill>
                  <a:schemeClr val="tx1"/>
                </a:solidFill>
                <a:effectLst>
                  <a:outerShdw blurRad="38100" dist="19050" dir="2700000" algn="tl" rotWithShape="0">
                    <a:schemeClr val="dk1">
                      <a:alpha val="40000"/>
                    </a:schemeClr>
                  </a:outerShdw>
                </a:effectLst>
              </a:rPr>
              <a:t>HRNetW48</a:t>
            </a:r>
          </a:p>
        </p:txBody>
      </p:sp>
      <p:sp>
        <p:nvSpPr>
          <p:cNvPr id="9" name="TextBox 8">
            <a:extLst>
              <a:ext uri="{FF2B5EF4-FFF2-40B4-BE49-F238E27FC236}">
                <a16:creationId xmlns:a16="http://schemas.microsoft.com/office/drawing/2014/main" id="{0CA56936-8222-3841-2A8C-EF8DE4471EDB}"/>
              </a:ext>
            </a:extLst>
          </p:cNvPr>
          <p:cNvSpPr txBox="1"/>
          <p:nvPr/>
        </p:nvSpPr>
        <p:spPr>
          <a:xfrm>
            <a:off x="3019723" y="1389625"/>
            <a:ext cx="3614216" cy="738664"/>
          </a:xfrm>
          <a:prstGeom prst="rect">
            <a:avLst/>
          </a:prstGeom>
          <a:noFill/>
        </p:spPr>
        <p:txBody>
          <a:bodyPr wrap="square" rtlCol="0">
            <a:spAutoFit/>
          </a:bodyPr>
          <a:lstStyle/>
          <a:p>
            <a:r>
              <a:rPr lang="vi-VN" dirty="0">
                <a:latin typeface="+mn-lt"/>
              </a:rPr>
              <a:t>- Có 2 đại diện cho đầu vào modun OCR</a:t>
            </a:r>
          </a:p>
          <a:p>
            <a:r>
              <a:rPr lang="vi-VN" dirty="0">
                <a:latin typeface="+mn-lt"/>
              </a:rPr>
              <a:t>+ stage 3: dự đoán phân đoạn thô</a:t>
            </a:r>
          </a:p>
          <a:p>
            <a:r>
              <a:rPr lang="vi-VN" dirty="0">
                <a:latin typeface="+mn-lt"/>
              </a:rPr>
              <a:t>+ stage 4: tích chập 3x3 (512 kênh đầu ra)</a:t>
            </a:r>
          </a:p>
        </p:txBody>
      </p:sp>
      <p:sp>
        <p:nvSpPr>
          <p:cNvPr id="10" name="TextBox 9">
            <a:extLst>
              <a:ext uri="{FF2B5EF4-FFF2-40B4-BE49-F238E27FC236}">
                <a16:creationId xmlns:a16="http://schemas.microsoft.com/office/drawing/2014/main" id="{AAFA21CB-5433-4FCC-7DDF-F926C1467462}"/>
              </a:ext>
            </a:extLst>
          </p:cNvPr>
          <p:cNvSpPr txBox="1"/>
          <p:nvPr/>
        </p:nvSpPr>
        <p:spPr>
          <a:xfrm>
            <a:off x="3019722" y="2408163"/>
            <a:ext cx="3826718" cy="307777"/>
          </a:xfrm>
          <a:prstGeom prst="rect">
            <a:avLst/>
          </a:prstGeom>
          <a:noFill/>
        </p:spPr>
        <p:txBody>
          <a:bodyPr wrap="square" rtlCol="0">
            <a:spAutoFit/>
          </a:bodyPr>
          <a:lstStyle/>
          <a:p>
            <a:r>
              <a:rPr lang="vi-VN" dirty="0">
                <a:latin typeface="+mn-lt"/>
              </a:rPr>
              <a:t>Chỉ có một đại diện đầu vào cho modun OCR</a:t>
            </a:r>
          </a:p>
        </p:txBody>
      </p:sp>
      <p:sp>
        <p:nvSpPr>
          <p:cNvPr id="12" name="TextBox 11">
            <a:extLst>
              <a:ext uri="{FF2B5EF4-FFF2-40B4-BE49-F238E27FC236}">
                <a16:creationId xmlns:a16="http://schemas.microsoft.com/office/drawing/2014/main" id="{1BF2CA4A-BAD2-EF1A-9C67-1141317431D8}"/>
              </a:ext>
            </a:extLst>
          </p:cNvPr>
          <p:cNvSpPr txBox="1"/>
          <p:nvPr/>
        </p:nvSpPr>
        <p:spPr>
          <a:xfrm>
            <a:off x="320197" y="3816873"/>
            <a:ext cx="1303353" cy="307777"/>
          </a:xfrm>
          <a:prstGeom prst="rect">
            <a:avLst/>
          </a:prstGeom>
          <a:noFill/>
        </p:spPr>
        <p:txBody>
          <a:bodyPr wrap="square">
            <a:spAutoFit/>
          </a:bodyPr>
          <a:lstStyle/>
          <a:p>
            <a:r>
              <a:rPr lang="vi-VN" b="1" dirty="0">
                <a:latin typeface="+mn-lt"/>
              </a:rPr>
              <a:t>OCR module</a:t>
            </a:r>
          </a:p>
        </p:txBody>
      </p:sp>
      <p:sp>
        <p:nvSpPr>
          <p:cNvPr id="13" name="TextBox 12">
            <a:extLst>
              <a:ext uri="{FF2B5EF4-FFF2-40B4-BE49-F238E27FC236}">
                <a16:creationId xmlns:a16="http://schemas.microsoft.com/office/drawing/2014/main" id="{2F34D64D-6699-BCE9-F05B-67BE80E1BC7F}"/>
              </a:ext>
            </a:extLst>
          </p:cNvPr>
          <p:cNvSpPr txBox="1"/>
          <p:nvPr/>
        </p:nvSpPr>
        <p:spPr>
          <a:xfrm>
            <a:off x="1558184" y="3270486"/>
            <a:ext cx="7225259" cy="1600438"/>
          </a:xfrm>
          <a:prstGeom prst="rect">
            <a:avLst/>
          </a:prstGeom>
          <a:noFill/>
        </p:spPr>
        <p:txBody>
          <a:bodyPr wrap="square">
            <a:spAutoFit/>
          </a:bodyPr>
          <a:lstStyle/>
          <a:p>
            <a:pPr algn="just"/>
            <a:r>
              <a:rPr lang="vi-VN" dirty="0">
                <a:latin typeface="+mn-lt"/>
              </a:rPr>
              <a:t>+ Sử dụng hàm tuyến tính (tích chập 1 × 1) để dự đoán phân đoạn thô (vùng đối tượng mềm) được giám sát bằng phép tính chéo  pixel-wise cross-entropy loss</a:t>
            </a:r>
          </a:p>
          <a:p>
            <a:pPr algn="just"/>
            <a:r>
              <a:rPr lang="vi-VN" dirty="0">
                <a:latin typeface="+mn-lt"/>
              </a:rPr>
              <a:t>+ Tất cả các hàm biến đổi, </a:t>
            </a:r>
            <a:r>
              <a:rPr lang="el-GR" dirty="0">
                <a:latin typeface="+mn-lt"/>
              </a:rPr>
              <a:t>ψ(·), φ(·), δ(·), ρ(·) </a:t>
            </a:r>
            <a:r>
              <a:rPr lang="vi-VN" dirty="0">
                <a:latin typeface="+mn-lt"/>
              </a:rPr>
              <a:t>và g(·), được triển khai dưới dạng chuyển đổi 1 × 1 → BN → ReLU và ba kênh đầu ra 256 đầu tiên và hai kênh đầu ra 512 cuối cùng</a:t>
            </a:r>
          </a:p>
          <a:p>
            <a:pPr algn="just"/>
            <a:r>
              <a:rPr lang="vi-VN" dirty="0">
                <a:latin typeface="+mn-lt"/>
              </a:rPr>
              <a:t>+ Dự đoán phân đoạn cuối cùng từ biểu diễn cuối cùng bằng hàm tuyến tính và chúng tôi cũng áp dụng  pixel-wise cross-entropy loss cho dự đoán phân đoạn cuối cùng.</a:t>
            </a:r>
          </a:p>
        </p:txBody>
      </p:sp>
    </p:spTree>
    <p:extLst>
      <p:ext uri="{BB962C8B-B14F-4D97-AF65-F5344CB8AC3E}">
        <p14:creationId xmlns:p14="http://schemas.microsoft.com/office/powerpoint/2010/main" val="1420135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36;p22">
            <a:extLst>
              <a:ext uri="{FF2B5EF4-FFF2-40B4-BE49-F238E27FC236}">
                <a16:creationId xmlns:a16="http://schemas.microsoft.com/office/drawing/2014/main" id="{5C178C46-978F-3DA9-ABB2-0FF50BFF6C58}"/>
              </a:ext>
            </a:extLst>
          </p:cNvPr>
          <p:cNvGrpSpPr/>
          <p:nvPr/>
        </p:nvGrpSpPr>
        <p:grpSpPr>
          <a:xfrm>
            <a:off x="183344" y="144277"/>
            <a:ext cx="2330384" cy="675699"/>
            <a:chOff x="4233750" y="1606029"/>
            <a:chExt cx="2330384" cy="675699"/>
          </a:xfrm>
        </p:grpSpPr>
        <p:sp>
          <p:nvSpPr>
            <p:cNvPr id="5" name="Google Shape;339;p22">
              <a:extLst>
                <a:ext uri="{FF2B5EF4-FFF2-40B4-BE49-F238E27FC236}">
                  <a16:creationId xmlns:a16="http://schemas.microsoft.com/office/drawing/2014/main" id="{B3050619-D1DF-6764-94BE-942E7342219F}"/>
                </a:ext>
              </a:extLst>
            </p:cNvPr>
            <p:cNvSpPr/>
            <p:nvPr/>
          </p:nvSpPr>
          <p:spPr>
            <a:xfrm>
              <a:off x="4233750" y="1606029"/>
              <a:ext cx="676499"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Erica One" panose="020B0604020202020204" charset="0"/>
                  <a:ea typeface="Erica One"/>
                  <a:cs typeface="Erica One"/>
                  <a:sym typeface="Erica One"/>
                </a:rPr>
                <a:t>3</a:t>
              </a:r>
              <a:endParaRPr sz="2000">
                <a:latin typeface="Erica One" panose="020B0604020202020204" charset="0"/>
                <a:ea typeface="Erica One"/>
                <a:cs typeface="Erica One"/>
                <a:sym typeface="Erica One"/>
              </a:endParaRPr>
            </a:p>
          </p:txBody>
        </p:sp>
        <p:sp>
          <p:nvSpPr>
            <p:cNvPr id="6" name="Google Shape;338;p22">
              <a:extLst>
                <a:ext uri="{FF2B5EF4-FFF2-40B4-BE49-F238E27FC236}">
                  <a16:creationId xmlns:a16="http://schemas.microsoft.com/office/drawing/2014/main" id="{9A21F2F0-EFC1-33F4-D442-4DF0BA459488}"/>
                </a:ext>
              </a:extLst>
            </p:cNvPr>
            <p:cNvSpPr txBox="1"/>
            <p:nvPr/>
          </p:nvSpPr>
          <p:spPr>
            <a:xfrm>
              <a:off x="4795034" y="1734328"/>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u="none" strike="noStrike" baseline="0" dirty="0">
                  <a:latin typeface="Erica One" panose="020B0604020202020204" charset="0"/>
                </a:rPr>
                <a:t>Approach</a:t>
              </a:r>
              <a:endParaRPr sz="2000" dirty="0">
                <a:solidFill>
                  <a:schemeClr val="dk1"/>
                </a:solidFill>
                <a:latin typeface="Erica One" panose="020B0604020202020204" charset="0"/>
                <a:ea typeface="Erica One"/>
                <a:cs typeface="Erica One"/>
                <a:sym typeface="Erica One"/>
              </a:endParaRPr>
            </a:p>
          </p:txBody>
        </p:sp>
      </p:grpSp>
      <p:sp>
        <p:nvSpPr>
          <p:cNvPr id="11" name="Google Shape;1066;p46">
            <a:extLst>
              <a:ext uri="{FF2B5EF4-FFF2-40B4-BE49-F238E27FC236}">
                <a16:creationId xmlns:a16="http://schemas.microsoft.com/office/drawing/2014/main" id="{CD6D0B16-CC5A-FCFE-8178-D6DC54D4AE28}"/>
              </a:ext>
            </a:extLst>
          </p:cNvPr>
          <p:cNvSpPr txBox="1"/>
          <p:nvPr/>
        </p:nvSpPr>
        <p:spPr>
          <a:xfrm>
            <a:off x="3297836" y="623589"/>
            <a:ext cx="2548328" cy="487187"/>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latin typeface="Erica One" panose="020B0604020202020204" charset="0"/>
              </a:rPr>
              <a:t>Empirical Analysis</a:t>
            </a:r>
            <a:endParaRPr sz="2100" dirty="0">
              <a:solidFill>
                <a:schemeClr val="dk1"/>
              </a:solidFill>
              <a:latin typeface="Erica One" panose="020B0604020202020204" charset="0"/>
              <a:ea typeface="Erica One"/>
              <a:cs typeface="Erica One"/>
              <a:sym typeface="Erica One"/>
            </a:endParaRPr>
          </a:p>
        </p:txBody>
      </p:sp>
      <p:sp>
        <p:nvSpPr>
          <p:cNvPr id="2" name="Google Shape;189;p16">
            <a:extLst>
              <a:ext uri="{FF2B5EF4-FFF2-40B4-BE49-F238E27FC236}">
                <a16:creationId xmlns:a16="http://schemas.microsoft.com/office/drawing/2014/main" id="{C4C46185-4BAE-69EE-0510-14D5841F6C32}"/>
              </a:ext>
            </a:extLst>
          </p:cNvPr>
          <p:cNvSpPr txBox="1">
            <a:spLocks/>
          </p:cNvSpPr>
          <p:nvPr/>
        </p:nvSpPr>
        <p:spPr>
          <a:xfrm>
            <a:off x="521593" y="1502543"/>
            <a:ext cx="5798128" cy="160997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07000"/>
              </a:lnSpc>
              <a:spcAft>
                <a:spcPts val="800"/>
              </a:spcAft>
            </a:pPr>
            <a:r>
              <a:rPr lang="en-US" sz="1600" dirty="0" err="1">
                <a:latin typeface="+mn-lt"/>
                <a:ea typeface="Calibri" panose="020F0502020204030204" pitchFamily="34" charset="0"/>
                <a:cs typeface="Times New Roman" panose="02020603050405020304" pitchFamily="18" charset="0"/>
              </a:rPr>
              <a:t>Tiến</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hành</a:t>
            </a:r>
            <a:r>
              <a:rPr lang="en-US" sz="1600" dirty="0">
                <a:latin typeface="+mn-lt"/>
                <a:ea typeface="Calibri" panose="020F0502020204030204" pitchFamily="34" charset="0"/>
                <a:cs typeface="Times New Roman" panose="02020603050405020304" pitchFamily="18" charset="0"/>
              </a:rPr>
              <a:t> 2 </a:t>
            </a:r>
            <a:r>
              <a:rPr lang="en-US" sz="1600" dirty="0" err="1">
                <a:latin typeface="+mn-lt"/>
                <a:ea typeface="Calibri" panose="020F0502020204030204" pitchFamily="34" charset="0"/>
                <a:cs typeface="Times New Roman" panose="02020603050405020304" pitchFamily="18" charset="0"/>
              </a:rPr>
              <a:t>Thí</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nghiệm</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trên</a:t>
            </a:r>
            <a:r>
              <a:rPr lang="en-US" sz="1600" dirty="0">
                <a:latin typeface="+mn-lt"/>
                <a:ea typeface="Calibri" panose="020F0502020204030204" pitchFamily="34" charset="0"/>
                <a:cs typeface="Times New Roman" panose="02020603050405020304" pitchFamily="18" charset="0"/>
              </a:rPr>
              <a:t> Cityscapes </a:t>
            </a:r>
            <a:r>
              <a:rPr lang="en-US" sz="1600" dirty="0" err="1">
                <a:latin typeface="+mn-lt"/>
                <a:ea typeface="Calibri" panose="020F0502020204030204" pitchFamily="34" charset="0"/>
                <a:cs typeface="Times New Roman" panose="02020603050405020304" pitchFamily="18" charset="0"/>
              </a:rPr>
              <a:t>val</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bằng</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cách</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Sử</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dụng</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kiến</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trúc</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ResNet</a:t>
            </a:r>
            <a:r>
              <a:rPr lang="en-US" sz="1600" dirty="0">
                <a:latin typeface="+mn-lt"/>
                <a:ea typeface="Calibri" panose="020F0502020204030204" pitchFamily="34" charset="0"/>
                <a:cs typeface="Times New Roman" panose="02020603050405020304" pitchFamily="18" charset="0"/>
              </a:rPr>
              <a:t>-101 </a:t>
            </a:r>
            <a:r>
              <a:rPr lang="en-US" sz="1600" dirty="0" err="1">
                <a:latin typeface="+mn-lt"/>
                <a:ea typeface="Calibri" panose="020F0502020204030204" pitchFamily="34" charset="0"/>
                <a:cs typeface="Times New Roman" panose="02020603050405020304" pitchFamily="18" charset="0"/>
              </a:rPr>
              <a:t>mở</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rộng</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làm</a:t>
            </a:r>
            <a:r>
              <a:rPr lang="en-US" sz="1600" dirty="0">
                <a:latin typeface="+mn-lt"/>
                <a:ea typeface="Calibri" panose="020F0502020204030204" pitchFamily="34" charset="0"/>
                <a:cs typeface="Times New Roman" panose="02020603050405020304" pitchFamily="18" charset="0"/>
              </a:rPr>
              <a:t> backbone.</a:t>
            </a:r>
          </a:p>
          <a:p>
            <a:pPr algn="just">
              <a:lnSpc>
                <a:spcPct val="107000"/>
              </a:lnSpc>
              <a:spcAft>
                <a:spcPts val="800"/>
              </a:spcAft>
            </a:pP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Ảnh</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hưởng</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của</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giám</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sát</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vùng</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đối</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tượng</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loại</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bỏ</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giám</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sát</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trên</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các</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vùng</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đối</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tượng</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mềm</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và</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thêm</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một</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tổn</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thất</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phụ</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khác</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trong</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giai</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đoạn</a:t>
            </a:r>
            <a:r>
              <a:rPr lang="en-US" sz="1600" dirty="0">
                <a:solidFill>
                  <a:srgbClr val="0F2149"/>
                </a:solidFill>
                <a:latin typeface="+mn-lt"/>
                <a:ea typeface="Calibri" panose="020F0502020204030204" pitchFamily="34" charset="0"/>
                <a:cs typeface="Times New Roman" panose="02020603050405020304" pitchFamily="18" charset="0"/>
              </a:rPr>
              <a:t> 3 </a:t>
            </a:r>
            <a:r>
              <a:rPr lang="en-US" sz="1600" dirty="0" err="1">
                <a:solidFill>
                  <a:srgbClr val="0F2149"/>
                </a:solidFill>
                <a:latin typeface="+mn-lt"/>
                <a:ea typeface="Calibri" panose="020F0502020204030204" pitchFamily="34" charset="0"/>
                <a:cs typeface="Times New Roman" panose="02020603050405020304" pitchFamily="18" charset="0"/>
              </a:rPr>
              <a:t>của</a:t>
            </a:r>
            <a:r>
              <a:rPr lang="en-US" sz="1600" dirty="0">
                <a:solidFill>
                  <a:srgbClr val="0F2149"/>
                </a:solidFill>
                <a:latin typeface="+mn-lt"/>
                <a:ea typeface="Calibri" panose="020F0502020204030204" pitchFamily="34" charset="0"/>
                <a:cs typeface="Times New Roman" panose="02020603050405020304" pitchFamily="18" charset="0"/>
              </a:rPr>
              <a:t> </a:t>
            </a:r>
            <a:r>
              <a:rPr lang="en-US" sz="1600" dirty="0" err="1">
                <a:solidFill>
                  <a:srgbClr val="0F2149"/>
                </a:solidFill>
                <a:latin typeface="+mn-lt"/>
                <a:ea typeface="Calibri" panose="020F0502020204030204" pitchFamily="34" charset="0"/>
                <a:cs typeface="Times New Roman" panose="02020603050405020304" pitchFamily="18" charset="0"/>
              </a:rPr>
              <a:t>ResNet</a:t>
            </a:r>
            <a:r>
              <a:rPr lang="en-US" sz="1600" dirty="0">
                <a:solidFill>
                  <a:srgbClr val="0F2149"/>
                </a:solidFill>
                <a:latin typeface="+mn-lt"/>
                <a:ea typeface="Calibri" panose="020F0502020204030204" pitchFamily="34" charset="0"/>
                <a:cs typeface="Times New Roman" panose="02020603050405020304" pitchFamily="18" charset="0"/>
              </a:rPr>
              <a:t>-101</a:t>
            </a:r>
            <a:endParaRPr lang="en-US" sz="1600" dirty="0">
              <a:latin typeface="+mn-lt"/>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71D5794-EE11-90DA-CE62-16D59EFDA498}"/>
              </a:ext>
            </a:extLst>
          </p:cNvPr>
          <p:cNvPicPr>
            <a:picLocks noChangeAspect="1"/>
          </p:cNvPicPr>
          <p:nvPr/>
        </p:nvPicPr>
        <p:blipFill>
          <a:blip r:embed="rId2"/>
          <a:stretch>
            <a:fillRect/>
          </a:stretch>
        </p:blipFill>
        <p:spPr>
          <a:xfrm>
            <a:off x="6458702" y="1442887"/>
            <a:ext cx="2332007" cy="1729283"/>
          </a:xfrm>
          <a:prstGeom prst="rect">
            <a:avLst/>
          </a:prstGeom>
        </p:spPr>
      </p:pic>
      <p:sp>
        <p:nvSpPr>
          <p:cNvPr id="7" name="TextBox 6">
            <a:extLst>
              <a:ext uri="{FF2B5EF4-FFF2-40B4-BE49-F238E27FC236}">
                <a16:creationId xmlns:a16="http://schemas.microsoft.com/office/drawing/2014/main" id="{1EA34FEE-B8D7-D71D-6C49-1CE4DE1A4C85}"/>
              </a:ext>
            </a:extLst>
          </p:cNvPr>
          <p:cNvSpPr txBox="1"/>
          <p:nvPr/>
        </p:nvSpPr>
        <p:spPr>
          <a:xfrm>
            <a:off x="521593" y="3433320"/>
            <a:ext cx="7831233" cy="1332224"/>
          </a:xfrm>
          <a:prstGeom prst="rect">
            <a:avLst/>
          </a:prstGeom>
          <a:noFill/>
        </p:spPr>
        <p:txBody>
          <a:bodyPr wrap="square">
            <a:spAutoFit/>
          </a:bodyPr>
          <a:lstStyle/>
          <a:p>
            <a:pPr marL="0" marR="0" indent="0" algn="just">
              <a:lnSpc>
                <a:spcPct val="107000"/>
              </a:lnSpc>
              <a:spcBef>
                <a:spcPts val="0"/>
              </a:spcBef>
              <a:spcAft>
                <a:spcPts val="800"/>
              </a:spcAft>
              <a:buNone/>
            </a:pP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Ước</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tính</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mối</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quan</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hệ</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vùng</a:t>
            </a:r>
            <a:r>
              <a:rPr lang="en-US" sz="1600" dirty="0">
                <a:solidFill>
                  <a:srgbClr val="0F2149"/>
                </a:solidFill>
                <a:effectLst/>
                <a:latin typeface="+mn-lt"/>
                <a:ea typeface="Calibri" panose="020F0502020204030204" pitchFamily="34" charset="0"/>
                <a:cs typeface="Times New Roman" panose="02020603050405020304" pitchFamily="18" charset="0"/>
              </a:rPr>
              <a:t> pixel: so </a:t>
            </a:r>
            <a:r>
              <a:rPr lang="en-US" sz="1600" dirty="0" err="1">
                <a:solidFill>
                  <a:srgbClr val="0F2149"/>
                </a:solidFill>
                <a:effectLst/>
                <a:latin typeface="+mn-lt"/>
                <a:ea typeface="Calibri" panose="020F0502020204030204" pitchFamily="34" charset="0"/>
                <a:cs typeface="Times New Roman" panose="02020603050405020304" pitchFamily="18" charset="0"/>
              </a:rPr>
              <a:t>sánh</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cách</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tiếp</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cận</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của</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với</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hai</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cơ</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chế</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khác</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không</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sử</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dụng</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biểu</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diễn</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vùng</a:t>
            </a:r>
            <a:r>
              <a:rPr lang="en-US" sz="1600" dirty="0">
                <a:solidFill>
                  <a:srgbClr val="0F2149"/>
                </a:solidFill>
                <a:effectLst/>
                <a:latin typeface="+mn-lt"/>
                <a:ea typeface="Calibri" panose="020F0502020204030204" pitchFamily="34" charset="0"/>
                <a:cs typeface="Times New Roman" panose="02020603050405020304" pitchFamily="18" charset="0"/>
              </a:rPr>
              <a:t>.</a:t>
            </a:r>
            <a:endParaRPr lang="en-US" sz="1600" dirty="0">
              <a:effectLst/>
              <a:latin typeface="+mn-lt"/>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US" sz="1600" dirty="0">
                <a:solidFill>
                  <a:srgbClr val="0F2149"/>
                </a:solidFill>
                <a:effectLst/>
                <a:latin typeface="+mn-lt"/>
                <a:ea typeface="Calibri" panose="020F0502020204030204" pitchFamily="34" charset="0"/>
                <a:cs typeface="Times New Roman" panose="02020603050405020304" pitchFamily="18" charset="0"/>
              </a:rPr>
              <a:t>+ Double-Attention: </a:t>
            </a:r>
            <a:r>
              <a:rPr lang="en-US" sz="1600" dirty="0" err="1">
                <a:solidFill>
                  <a:srgbClr val="0F2149"/>
                </a:solidFill>
                <a:effectLst/>
                <a:latin typeface="+mn-lt"/>
                <a:ea typeface="Calibri" panose="020F0502020204030204" pitchFamily="34" charset="0"/>
                <a:cs typeface="Times New Roman" panose="02020603050405020304" pitchFamily="18" charset="0"/>
              </a:rPr>
              <a:t>sử</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dụng</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biểu</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diễn</a:t>
            </a:r>
            <a:r>
              <a:rPr lang="en-US" sz="1600" dirty="0">
                <a:solidFill>
                  <a:srgbClr val="0F2149"/>
                </a:solidFill>
                <a:effectLst/>
                <a:latin typeface="+mn-lt"/>
                <a:ea typeface="Calibri" panose="020F0502020204030204" pitchFamily="34" charset="0"/>
                <a:cs typeface="Times New Roman" panose="02020603050405020304" pitchFamily="18" charset="0"/>
              </a:rPr>
              <a:t> pixel </a:t>
            </a:r>
            <a:r>
              <a:rPr lang="en-US" sz="1600" dirty="0" err="1">
                <a:solidFill>
                  <a:srgbClr val="0F2149"/>
                </a:solidFill>
                <a:effectLst/>
                <a:latin typeface="+mn-lt"/>
                <a:ea typeface="Calibri" panose="020F0502020204030204" pitchFamily="34" charset="0"/>
                <a:cs typeface="Times New Roman" panose="02020603050405020304" pitchFamily="18" charset="0"/>
              </a:rPr>
              <a:t>để</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dự</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đoán</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mối</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quan</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hệ</a:t>
            </a:r>
            <a:endParaRPr lang="en-US" sz="1600" dirty="0">
              <a:effectLst/>
              <a:latin typeface="+mn-lt"/>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ACFNet</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sử</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dụng</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trực</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tiếp</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một</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bản</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đồ</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phân</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vùng</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trung</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gian</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để</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chỉ</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ra</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mối</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quan</a:t>
            </a:r>
            <a:r>
              <a:rPr lang="en-US" sz="1600" dirty="0">
                <a:solidFill>
                  <a:srgbClr val="0F2149"/>
                </a:solidFill>
                <a:effectLst/>
                <a:latin typeface="+mn-lt"/>
                <a:ea typeface="Calibri" panose="020F0502020204030204" pitchFamily="34" charset="0"/>
                <a:cs typeface="Times New Roman" panose="02020603050405020304" pitchFamily="18" charset="0"/>
              </a:rPr>
              <a:t> </a:t>
            </a:r>
            <a:r>
              <a:rPr lang="en-US" sz="1600" dirty="0" err="1">
                <a:solidFill>
                  <a:srgbClr val="0F2149"/>
                </a:solidFill>
                <a:effectLst/>
                <a:latin typeface="+mn-lt"/>
                <a:ea typeface="Calibri" panose="020F0502020204030204" pitchFamily="34" charset="0"/>
                <a:cs typeface="Times New Roman" panose="02020603050405020304" pitchFamily="18" charset="0"/>
              </a:rPr>
              <a:t>hệ</a:t>
            </a:r>
            <a:endParaRPr lang="en-US" sz="16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7153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36;p22">
            <a:extLst>
              <a:ext uri="{FF2B5EF4-FFF2-40B4-BE49-F238E27FC236}">
                <a16:creationId xmlns:a16="http://schemas.microsoft.com/office/drawing/2014/main" id="{5C178C46-978F-3DA9-ABB2-0FF50BFF6C58}"/>
              </a:ext>
            </a:extLst>
          </p:cNvPr>
          <p:cNvGrpSpPr/>
          <p:nvPr/>
        </p:nvGrpSpPr>
        <p:grpSpPr>
          <a:xfrm>
            <a:off x="183344" y="144277"/>
            <a:ext cx="2330384" cy="675699"/>
            <a:chOff x="4233750" y="1606029"/>
            <a:chExt cx="2330384" cy="675699"/>
          </a:xfrm>
        </p:grpSpPr>
        <p:sp>
          <p:nvSpPr>
            <p:cNvPr id="5" name="Google Shape;339;p22">
              <a:extLst>
                <a:ext uri="{FF2B5EF4-FFF2-40B4-BE49-F238E27FC236}">
                  <a16:creationId xmlns:a16="http://schemas.microsoft.com/office/drawing/2014/main" id="{B3050619-D1DF-6764-94BE-942E7342219F}"/>
                </a:ext>
              </a:extLst>
            </p:cNvPr>
            <p:cNvSpPr/>
            <p:nvPr/>
          </p:nvSpPr>
          <p:spPr>
            <a:xfrm>
              <a:off x="4233750" y="1606029"/>
              <a:ext cx="676499"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Erica One" panose="020B0604020202020204" charset="0"/>
                  <a:ea typeface="Erica One"/>
                  <a:cs typeface="Erica One"/>
                  <a:sym typeface="Erica One"/>
                </a:rPr>
                <a:t>3</a:t>
              </a:r>
              <a:endParaRPr sz="2000">
                <a:latin typeface="Erica One" panose="020B0604020202020204" charset="0"/>
                <a:ea typeface="Erica One"/>
                <a:cs typeface="Erica One"/>
                <a:sym typeface="Erica One"/>
              </a:endParaRPr>
            </a:p>
          </p:txBody>
        </p:sp>
        <p:sp>
          <p:nvSpPr>
            <p:cNvPr id="6" name="Google Shape;338;p22">
              <a:extLst>
                <a:ext uri="{FF2B5EF4-FFF2-40B4-BE49-F238E27FC236}">
                  <a16:creationId xmlns:a16="http://schemas.microsoft.com/office/drawing/2014/main" id="{9A21F2F0-EFC1-33F4-D442-4DF0BA459488}"/>
                </a:ext>
              </a:extLst>
            </p:cNvPr>
            <p:cNvSpPr txBox="1"/>
            <p:nvPr/>
          </p:nvSpPr>
          <p:spPr>
            <a:xfrm>
              <a:off x="4795034" y="1734328"/>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u="none" strike="noStrike" baseline="0" dirty="0">
                  <a:latin typeface="Erica One" panose="020B0604020202020204" charset="0"/>
                </a:rPr>
                <a:t>Approach</a:t>
              </a:r>
              <a:endParaRPr sz="2000" dirty="0">
                <a:solidFill>
                  <a:schemeClr val="dk1"/>
                </a:solidFill>
                <a:latin typeface="Erica One" panose="020B0604020202020204" charset="0"/>
                <a:ea typeface="Erica One"/>
                <a:cs typeface="Erica One"/>
                <a:sym typeface="Erica One"/>
              </a:endParaRPr>
            </a:p>
          </p:txBody>
        </p:sp>
      </p:grpSp>
      <p:sp>
        <p:nvSpPr>
          <p:cNvPr id="11" name="Google Shape;1066;p46">
            <a:extLst>
              <a:ext uri="{FF2B5EF4-FFF2-40B4-BE49-F238E27FC236}">
                <a16:creationId xmlns:a16="http://schemas.microsoft.com/office/drawing/2014/main" id="{CD6D0B16-CC5A-FCFE-8178-D6DC54D4AE28}"/>
              </a:ext>
            </a:extLst>
          </p:cNvPr>
          <p:cNvSpPr txBox="1"/>
          <p:nvPr/>
        </p:nvSpPr>
        <p:spPr>
          <a:xfrm>
            <a:off x="3297831" y="622800"/>
            <a:ext cx="2548328" cy="487187"/>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latin typeface="Erica One" panose="020B0604020202020204" charset="0"/>
              </a:rPr>
              <a:t>Empirical Analysis</a:t>
            </a:r>
            <a:endParaRPr sz="2100" dirty="0">
              <a:solidFill>
                <a:schemeClr val="dk1"/>
              </a:solidFill>
              <a:latin typeface="Erica One" panose="020B0604020202020204" charset="0"/>
              <a:ea typeface="Erica One"/>
              <a:cs typeface="Erica One"/>
              <a:sym typeface="Erica One"/>
            </a:endParaRPr>
          </a:p>
        </p:txBody>
      </p:sp>
      <p:sp>
        <p:nvSpPr>
          <p:cNvPr id="8" name="Google Shape;194;p17">
            <a:extLst>
              <a:ext uri="{FF2B5EF4-FFF2-40B4-BE49-F238E27FC236}">
                <a16:creationId xmlns:a16="http://schemas.microsoft.com/office/drawing/2014/main" id="{3882C72E-5D27-9D89-B6BA-7BE538643255}"/>
              </a:ext>
            </a:extLst>
          </p:cNvPr>
          <p:cNvSpPr txBox="1">
            <a:spLocks noGrp="1"/>
          </p:cNvSpPr>
          <p:nvPr>
            <p:ph type="title"/>
          </p:nvPr>
        </p:nvSpPr>
        <p:spPr>
          <a:xfrm>
            <a:off x="3526138" y="1534692"/>
            <a:ext cx="2091715" cy="362645"/>
          </a:xfrm>
          <a:prstGeom prst="rect">
            <a:avLst/>
          </a:prstGeom>
        </p:spPr>
        <p:txBody>
          <a:bodyPr spcFirstLastPara="1" wrap="square" lIns="91425" tIns="91425" rIns="91425" bIns="91425" anchor="t" anchorCtr="0">
            <a:noAutofit/>
          </a:bodyPr>
          <a:lstStyle/>
          <a:p>
            <a:r>
              <a:rPr lang="en-US" sz="1600" b="1" dirty="0" err="1">
                <a:solidFill>
                  <a:schemeClr val="tx1"/>
                </a:solidFill>
                <a:effectLst/>
                <a:latin typeface="+mj-lt"/>
                <a:ea typeface="Calibri" panose="020F0502020204030204" pitchFamily="34" charset="0"/>
                <a:cs typeface="Times New Roman" panose="02020603050405020304" pitchFamily="18" charset="0"/>
              </a:rPr>
              <a:t>Kết</a:t>
            </a:r>
            <a:r>
              <a:rPr lang="en-US" sz="1600" b="1" dirty="0">
                <a:solidFill>
                  <a:schemeClr val="tx1"/>
                </a:solidFill>
                <a:effectLst/>
                <a:latin typeface="+mj-lt"/>
                <a:ea typeface="Calibri" panose="020F0502020204030204" pitchFamily="34" charset="0"/>
                <a:cs typeface="Times New Roman" panose="02020603050405020304" pitchFamily="18" charset="0"/>
              </a:rPr>
              <a:t> </a:t>
            </a:r>
            <a:r>
              <a:rPr lang="en-US" sz="1600" b="1" dirty="0" err="1">
                <a:solidFill>
                  <a:schemeClr val="tx1"/>
                </a:solidFill>
                <a:effectLst/>
                <a:latin typeface="+mj-lt"/>
                <a:ea typeface="Calibri" panose="020F0502020204030204" pitchFamily="34" charset="0"/>
                <a:cs typeface="Times New Roman" panose="02020603050405020304" pitchFamily="18" charset="0"/>
              </a:rPr>
              <a:t>quả</a:t>
            </a:r>
            <a:r>
              <a:rPr lang="en-US" sz="1600" b="1" dirty="0">
                <a:solidFill>
                  <a:schemeClr val="tx1"/>
                </a:solidFill>
                <a:effectLst/>
                <a:latin typeface="+mj-lt"/>
                <a:ea typeface="Calibri" panose="020F0502020204030204" pitchFamily="34" charset="0"/>
                <a:cs typeface="Times New Roman" panose="02020603050405020304" pitchFamily="18" charset="0"/>
              </a:rPr>
              <a:t> </a:t>
            </a:r>
            <a:r>
              <a:rPr lang="en-US" sz="1600" b="1" dirty="0" err="1">
                <a:solidFill>
                  <a:schemeClr val="tx1"/>
                </a:solidFill>
                <a:latin typeface="+mj-lt"/>
                <a:ea typeface="Calibri" panose="020F0502020204030204" pitchFamily="34" charset="0"/>
                <a:cs typeface="Times New Roman" panose="02020603050405020304" pitchFamily="18" charset="0"/>
              </a:rPr>
              <a:t>t</a:t>
            </a:r>
            <a:r>
              <a:rPr lang="en-US" sz="1600" b="1" dirty="0" err="1">
                <a:solidFill>
                  <a:schemeClr val="tx1"/>
                </a:solidFill>
                <a:effectLst/>
                <a:latin typeface="+mj-lt"/>
                <a:ea typeface="Calibri" panose="020F0502020204030204" pitchFamily="34" charset="0"/>
                <a:cs typeface="Times New Roman" panose="02020603050405020304" pitchFamily="18" charset="0"/>
              </a:rPr>
              <a:t>hí</a:t>
            </a:r>
            <a:r>
              <a:rPr lang="en-US" sz="1600" b="1" dirty="0">
                <a:solidFill>
                  <a:schemeClr val="tx1"/>
                </a:solidFill>
                <a:effectLst/>
                <a:latin typeface="+mj-lt"/>
                <a:ea typeface="Calibri" panose="020F0502020204030204" pitchFamily="34" charset="0"/>
                <a:cs typeface="Times New Roman" panose="02020603050405020304" pitchFamily="18" charset="0"/>
              </a:rPr>
              <a:t> </a:t>
            </a:r>
            <a:r>
              <a:rPr lang="en-US" sz="1600" b="1" dirty="0" err="1">
                <a:solidFill>
                  <a:schemeClr val="tx1"/>
                </a:solidFill>
                <a:effectLst/>
                <a:latin typeface="+mj-lt"/>
                <a:ea typeface="Calibri" panose="020F0502020204030204" pitchFamily="34" charset="0"/>
                <a:cs typeface="Times New Roman" panose="02020603050405020304" pitchFamily="18" charset="0"/>
              </a:rPr>
              <a:t>nghiệm</a:t>
            </a:r>
            <a:endParaRPr sz="1600" b="1" dirty="0">
              <a:solidFill>
                <a:schemeClr val="tx1"/>
              </a:solidFill>
              <a:latin typeface="+mj-lt"/>
            </a:endParaRPr>
          </a:p>
        </p:txBody>
      </p:sp>
      <p:sp>
        <p:nvSpPr>
          <p:cNvPr id="9" name="TextBox 8">
            <a:extLst>
              <a:ext uri="{FF2B5EF4-FFF2-40B4-BE49-F238E27FC236}">
                <a16:creationId xmlns:a16="http://schemas.microsoft.com/office/drawing/2014/main" id="{B8AC1AA4-BE9F-24E1-87D8-312B7BE13421}"/>
              </a:ext>
            </a:extLst>
          </p:cNvPr>
          <p:cNvSpPr txBox="1"/>
          <p:nvPr/>
        </p:nvSpPr>
        <p:spPr>
          <a:xfrm>
            <a:off x="971437" y="2063546"/>
            <a:ext cx="7201119" cy="1229632"/>
          </a:xfrm>
          <a:prstGeom prst="rect">
            <a:avLst/>
          </a:prstGeom>
          <a:noFill/>
        </p:spPr>
        <p:txBody>
          <a:bodyPr wrap="square">
            <a:spAutoFit/>
          </a:bodyPr>
          <a:lstStyle/>
          <a:p>
            <a:pPr marL="0" marR="0">
              <a:lnSpc>
                <a:spcPct val="107000"/>
              </a:lnSpc>
              <a:spcBef>
                <a:spcPts val="0"/>
              </a:spcBef>
              <a:spcAft>
                <a:spcPts val="800"/>
              </a:spcAft>
            </a:pP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Giám</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sát</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vùng</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đối</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tượng</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và</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lược</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đồ</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quan</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hệ</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vùng</a:t>
            </a:r>
            <a:r>
              <a:rPr lang="en-US" sz="1600" dirty="0">
                <a:effectLst/>
                <a:latin typeface="+mj-lt"/>
                <a:ea typeface="Calibri" panose="020F0502020204030204" pitchFamily="34" charset="0"/>
                <a:cs typeface="Times New Roman" panose="02020603050405020304" pitchFamily="18" charset="0"/>
              </a:rPr>
              <a:t> pixel </a:t>
            </a:r>
            <a:r>
              <a:rPr lang="en-US" sz="1600" dirty="0" err="1">
                <a:effectLst/>
                <a:latin typeface="+mj-lt"/>
                <a:ea typeface="Calibri" panose="020F0502020204030204" pitchFamily="34" charset="0"/>
                <a:cs typeface="Times New Roman" panose="02020603050405020304" pitchFamily="18" charset="0"/>
              </a:rPr>
              <a:t>đều</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quan</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trọng</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đối</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với</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hiệu</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suất</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cho</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kết</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quả</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vượt</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trội</a:t>
            </a:r>
            <a:r>
              <a:rPr lang="en-US" sz="1600" dirty="0">
                <a:effectLst/>
                <a:latin typeface="+mj-lt"/>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Biểu</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diễn</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vùng</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có</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thể</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mô</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tả</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đối</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tượng</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trong</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hình</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ảnh</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cụ</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thể</a:t>
            </a:r>
            <a:r>
              <a:rPr lang="en-US" sz="1600" dirty="0">
                <a:effectLst/>
                <a:latin typeface="+mj-lt"/>
                <a:ea typeface="Calibri" panose="020F0502020204030204" pitchFamily="34" charset="0"/>
                <a:cs typeface="Times New Roman" panose="02020603050405020304" pitchFamily="18" charset="0"/>
              </a:rPr>
              <a:t> </a:t>
            </a:r>
            <a:r>
              <a:rPr lang="en-US" sz="1600" dirty="0">
                <a:effectLst/>
                <a:latin typeface="+mj-lt"/>
                <a:ea typeface="Calibri" panose="020F0502020204030204" pitchFamily="34" charset="0"/>
                <a:cs typeface="Times New Roman" panose="02020603050405020304" pitchFamily="18" charset="0"/>
                <a:sym typeface="Wingdings" panose="05000000000000000000" pitchFamily="2" charset="2"/>
              </a:rPr>
              <a:t></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mối</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quan</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hệ</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chính</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xác</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hơn</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cho</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hình</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ảnh</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cụ</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thể</a:t>
            </a:r>
            <a:r>
              <a:rPr lang="en-US" sz="1600" dirty="0">
                <a:effectLst/>
                <a:latin typeface="+mj-lt"/>
                <a:ea typeface="Calibri" panose="020F0502020204030204" pitchFamily="34" charset="0"/>
                <a:cs typeface="Times New Roman" panose="02020603050405020304" pitchFamily="18" charset="0"/>
              </a:rPr>
              <a:t> so </a:t>
            </a:r>
            <a:r>
              <a:rPr lang="en-US" sz="1600" dirty="0" err="1">
                <a:effectLst/>
                <a:latin typeface="+mj-lt"/>
                <a:ea typeface="Calibri" panose="020F0502020204030204" pitchFamily="34" charset="0"/>
                <a:cs typeface="Times New Roman" panose="02020603050405020304" pitchFamily="18" charset="0"/>
              </a:rPr>
              <a:t>với</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chỉ</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sử</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dụng</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biểu</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diễn</a:t>
            </a:r>
            <a:r>
              <a:rPr lang="en-US" sz="1600" dirty="0">
                <a:effectLst/>
                <a:latin typeface="+mj-lt"/>
                <a:ea typeface="Calibri" panose="020F0502020204030204" pitchFamily="34" charset="0"/>
                <a:cs typeface="Times New Roman" panose="02020603050405020304" pitchFamily="18" charset="0"/>
              </a:rPr>
              <a:t> pixel.</a:t>
            </a:r>
          </a:p>
        </p:txBody>
      </p:sp>
      <p:pic>
        <p:nvPicPr>
          <p:cNvPr id="10" name="Picture 9">
            <a:extLst>
              <a:ext uri="{FF2B5EF4-FFF2-40B4-BE49-F238E27FC236}">
                <a16:creationId xmlns:a16="http://schemas.microsoft.com/office/drawing/2014/main" id="{C5CC1DBB-0C02-A29A-60D1-1F991064F706}"/>
              </a:ext>
            </a:extLst>
          </p:cNvPr>
          <p:cNvPicPr>
            <a:picLocks noChangeAspect="1"/>
          </p:cNvPicPr>
          <p:nvPr/>
        </p:nvPicPr>
        <p:blipFill>
          <a:blip r:embed="rId2"/>
          <a:stretch>
            <a:fillRect/>
          </a:stretch>
        </p:blipFill>
        <p:spPr>
          <a:xfrm>
            <a:off x="1600194" y="3704086"/>
            <a:ext cx="5943600" cy="651510"/>
          </a:xfrm>
          <a:prstGeom prst="rect">
            <a:avLst/>
          </a:prstGeom>
        </p:spPr>
      </p:pic>
      <p:sp>
        <p:nvSpPr>
          <p:cNvPr id="12" name="TextBox 11">
            <a:extLst>
              <a:ext uri="{FF2B5EF4-FFF2-40B4-BE49-F238E27FC236}">
                <a16:creationId xmlns:a16="http://schemas.microsoft.com/office/drawing/2014/main" id="{42FCB6F0-B17D-F9D1-195E-5FC6AAB25E3F}"/>
              </a:ext>
            </a:extLst>
          </p:cNvPr>
          <p:cNvSpPr txBox="1"/>
          <p:nvPr/>
        </p:nvSpPr>
        <p:spPr>
          <a:xfrm>
            <a:off x="1475543" y="4595271"/>
            <a:ext cx="6192903" cy="275653"/>
          </a:xfrm>
          <a:prstGeom prst="rect">
            <a:avLst/>
          </a:prstGeom>
          <a:noFill/>
        </p:spPr>
        <p:txBody>
          <a:bodyPr wrap="square">
            <a:spAutoFit/>
          </a:bodyPr>
          <a:lstStyle/>
          <a:p>
            <a:pPr marL="0" marR="0" algn="ctr">
              <a:lnSpc>
                <a:spcPct val="107000"/>
              </a:lnSpc>
              <a:spcBef>
                <a:spcPts val="0"/>
              </a:spcBef>
              <a:spcAft>
                <a:spcPts val="800"/>
              </a:spcAft>
            </a:pPr>
            <a:r>
              <a:rPr lang="en-US" sz="1200" dirty="0" err="1">
                <a:effectLst/>
                <a:latin typeface="+mj-lt"/>
                <a:ea typeface="Calibri" panose="020F0502020204030204" pitchFamily="34" charset="0"/>
                <a:cs typeface="Times New Roman" panose="02020603050405020304" pitchFamily="18" charset="0"/>
              </a:rPr>
              <a:t>Bảng</a:t>
            </a:r>
            <a:r>
              <a:rPr lang="en-US" sz="1200" dirty="0">
                <a:effectLst/>
                <a:latin typeface="+mj-lt"/>
                <a:ea typeface="Calibri" panose="020F0502020204030204" pitchFamily="34" charset="0"/>
                <a:cs typeface="Times New Roman" panose="02020603050405020304" pitchFamily="18" charset="0"/>
              </a:rPr>
              <a:t> : </a:t>
            </a:r>
            <a:r>
              <a:rPr lang="en-US" sz="1200" dirty="0" err="1">
                <a:effectLst/>
                <a:latin typeface="+mj-lt"/>
                <a:ea typeface="Calibri" panose="020F0502020204030204" pitchFamily="34" charset="0"/>
                <a:cs typeface="Times New Roman" panose="02020603050405020304" pitchFamily="18" charset="0"/>
              </a:rPr>
              <a:t>Ảnh</a:t>
            </a:r>
            <a:r>
              <a:rPr lang="en-US" sz="1200" dirty="0">
                <a:effectLst/>
                <a:latin typeface="+mj-lt"/>
                <a:ea typeface="Calibri" panose="020F0502020204030204" pitchFamily="34" charset="0"/>
                <a:cs typeface="Times New Roman" panose="02020603050405020304" pitchFamily="18" charset="0"/>
              </a:rPr>
              <a:t> </a:t>
            </a:r>
            <a:r>
              <a:rPr lang="en-US" sz="1200" dirty="0" err="1">
                <a:effectLst/>
                <a:latin typeface="+mj-lt"/>
                <a:ea typeface="Calibri" panose="020F0502020204030204" pitchFamily="34" charset="0"/>
                <a:cs typeface="Times New Roman" panose="02020603050405020304" pitchFamily="18" charset="0"/>
              </a:rPr>
              <a:t>hưởng</a:t>
            </a:r>
            <a:r>
              <a:rPr lang="en-US" sz="1200" dirty="0">
                <a:effectLst/>
                <a:latin typeface="+mj-lt"/>
                <a:ea typeface="Calibri" panose="020F0502020204030204" pitchFamily="34" charset="0"/>
                <a:cs typeface="Times New Roman" panose="02020603050405020304" pitchFamily="18" charset="0"/>
              </a:rPr>
              <a:t> </a:t>
            </a:r>
            <a:r>
              <a:rPr lang="en-US" sz="1200" dirty="0" err="1">
                <a:effectLst/>
                <a:latin typeface="+mj-lt"/>
                <a:ea typeface="Calibri" panose="020F0502020204030204" pitchFamily="34" charset="0"/>
                <a:cs typeface="Times New Roman" panose="02020603050405020304" pitchFamily="18" charset="0"/>
              </a:rPr>
              <a:t>của</a:t>
            </a:r>
            <a:r>
              <a:rPr lang="en-US" sz="1200" dirty="0">
                <a:effectLst/>
                <a:latin typeface="+mj-lt"/>
                <a:ea typeface="Calibri" panose="020F0502020204030204" pitchFamily="34" charset="0"/>
                <a:cs typeface="Times New Roman" panose="02020603050405020304" pitchFamily="18" charset="0"/>
              </a:rPr>
              <a:t> </a:t>
            </a:r>
            <a:r>
              <a:rPr lang="en-US" sz="1200" dirty="0" err="1">
                <a:effectLst/>
                <a:latin typeface="+mj-lt"/>
                <a:ea typeface="Calibri" panose="020F0502020204030204" pitchFamily="34" charset="0"/>
                <a:cs typeface="Times New Roman" panose="02020603050405020304" pitchFamily="18" charset="0"/>
              </a:rPr>
              <a:t>giám</a:t>
            </a:r>
            <a:r>
              <a:rPr lang="en-US" sz="1200" dirty="0">
                <a:effectLst/>
                <a:latin typeface="+mj-lt"/>
                <a:ea typeface="Calibri" panose="020F0502020204030204" pitchFamily="34" charset="0"/>
                <a:cs typeface="Times New Roman" panose="02020603050405020304" pitchFamily="18" charset="0"/>
              </a:rPr>
              <a:t> </a:t>
            </a:r>
            <a:r>
              <a:rPr lang="en-US" sz="1200" dirty="0" err="1">
                <a:effectLst/>
                <a:latin typeface="+mj-lt"/>
                <a:ea typeface="Calibri" panose="020F0502020204030204" pitchFamily="34" charset="0"/>
                <a:cs typeface="Times New Roman" panose="02020603050405020304" pitchFamily="18" charset="0"/>
              </a:rPr>
              <a:t>sát</a:t>
            </a:r>
            <a:r>
              <a:rPr lang="en-US" sz="1200" dirty="0">
                <a:effectLst/>
                <a:latin typeface="+mj-lt"/>
                <a:ea typeface="Calibri" panose="020F0502020204030204" pitchFamily="34" charset="0"/>
                <a:cs typeface="Times New Roman" panose="02020603050405020304" pitchFamily="18" charset="0"/>
              </a:rPr>
              <a:t> </a:t>
            </a:r>
            <a:r>
              <a:rPr lang="en-US" sz="1200" dirty="0" err="1">
                <a:effectLst/>
                <a:latin typeface="+mj-lt"/>
                <a:ea typeface="Calibri" panose="020F0502020204030204" pitchFamily="34" charset="0"/>
                <a:cs typeface="Times New Roman" panose="02020603050405020304" pitchFamily="18" charset="0"/>
              </a:rPr>
              <a:t>vùng</a:t>
            </a:r>
            <a:r>
              <a:rPr lang="en-US" sz="1200" dirty="0">
                <a:effectLst/>
                <a:latin typeface="+mj-lt"/>
                <a:ea typeface="Calibri" panose="020F0502020204030204" pitchFamily="34" charset="0"/>
                <a:cs typeface="Times New Roman" panose="02020603050405020304" pitchFamily="18" charset="0"/>
              </a:rPr>
              <a:t> </a:t>
            </a:r>
            <a:r>
              <a:rPr lang="en-US" sz="1200" dirty="0" err="1">
                <a:effectLst/>
                <a:latin typeface="+mj-lt"/>
                <a:ea typeface="Calibri" panose="020F0502020204030204" pitchFamily="34" charset="0"/>
                <a:cs typeface="Times New Roman" panose="02020603050405020304" pitchFamily="18" charset="0"/>
              </a:rPr>
              <a:t>đối</a:t>
            </a:r>
            <a:r>
              <a:rPr lang="en-US" sz="1200" dirty="0">
                <a:effectLst/>
                <a:latin typeface="+mj-lt"/>
                <a:ea typeface="Calibri" panose="020F0502020204030204" pitchFamily="34" charset="0"/>
                <a:cs typeface="Times New Roman" panose="02020603050405020304" pitchFamily="18" charset="0"/>
              </a:rPr>
              <a:t> </a:t>
            </a:r>
            <a:r>
              <a:rPr lang="en-US" sz="1200" dirty="0" err="1">
                <a:effectLst/>
                <a:latin typeface="+mj-lt"/>
                <a:ea typeface="Calibri" panose="020F0502020204030204" pitchFamily="34" charset="0"/>
                <a:cs typeface="Times New Roman" panose="02020603050405020304" pitchFamily="18" charset="0"/>
              </a:rPr>
              <a:t>tượng</a:t>
            </a:r>
            <a:r>
              <a:rPr lang="en-US" sz="1200" dirty="0">
                <a:effectLst/>
                <a:latin typeface="+mj-lt"/>
                <a:ea typeface="Calibri" panose="020F0502020204030204" pitchFamily="34" charset="0"/>
                <a:cs typeface="Times New Roman" panose="02020603050405020304" pitchFamily="18" charset="0"/>
              </a:rPr>
              <a:t> </a:t>
            </a:r>
            <a:r>
              <a:rPr lang="en-US" sz="1200" dirty="0" err="1">
                <a:effectLst/>
                <a:latin typeface="+mj-lt"/>
                <a:ea typeface="Calibri" panose="020F0502020204030204" pitchFamily="34" charset="0"/>
                <a:cs typeface="Times New Roman" panose="02020603050405020304" pitchFamily="18" charset="0"/>
              </a:rPr>
              <a:t>và</a:t>
            </a:r>
            <a:r>
              <a:rPr lang="en-US" sz="1200" dirty="0">
                <a:effectLst/>
                <a:latin typeface="+mj-lt"/>
                <a:ea typeface="Calibri" panose="020F0502020204030204" pitchFamily="34" charset="0"/>
                <a:cs typeface="Times New Roman" panose="02020603050405020304" pitchFamily="18" charset="0"/>
              </a:rPr>
              <a:t> </a:t>
            </a:r>
            <a:r>
              <a:rPr lang="en-US" sz="1200" dirty="0" err="1">
                <a:effectLst/>
                <a:latin typeface="+mj-lt"/>
                <a:ea typeface="Calibri" panose="020F0502020204030204" pitchFamily="34" charset="0"/>
                <a:cs typeface="Times New Roman" panose="02020603050405020304" pitchFamily="18" charset="0"/>
              </a:rPr>
              <a:t>sơ</a:t>
            </a:r>
            <a:r>
              <a:rPr lang="en-US" sz="1200" dirty="0">
                <a:effectLst/>
                <a:latin typeface="+mj-lt"/>
                <a:ea typeface="Calibri" panose="020F0502020204030204" pitchFamily="34" charset="0"/>
                <a:cs typeface="Times New Roman" panose="02020603050405020304" pitchFamily="18" charset="0"/>
              </a:rPr>
              <a:t> </a:t>
            </a:r>
            <a:r>
              <a:rPr lang="en-US" sz="1200" dirty="0" err="1">
                <a:effectLst/>
                <a:latin typeface="+mj-lt"/>
                <a:ea typeface="Calibri" panose="020F0502020204030204" pitchFamily="34" charset="0"/>
                <a:cs typeface="Times New Roman" panose="02020603050405020304" pitchFamily="18" charset="0"/>
              </a:rPr>
              <a:t>đồ</a:t>
            </a:r>
            <a:r>
              <a:rPr lang="en-US" sz="1200" dirty="0">
                <a:effectLst/>
                <a:latin typeface="+mj-lt"/>
                <a:ea typeface="Calibri" panose="020F0502020204030204" pitchFamily="34" charset="0"/>
                <a:cs typeface="Times New Roman" panose="02020603050405020304" pitchFamily="18" charset="0"/>
              </a:rPr>
              <a:t> </a:t>
            </a:r>
            <a:r>
              <a:rPr lang="en-US" sz="1200" dirty="0" err="1">
                <a:effectLst/>
                <a:latin typeface="+mj-lt"/>
                <a:ea typeface="Calibri" panose="020F0502020204030204" pitchFamily="34" charset="0"/>
                <a:cs typeface="Times New Roman" panose="02020603050405020304" pitchFamily="18" charset="0"/>
              </a:rPr>
              <a:t>ước</a:t>
            </a:r>
            <a:r>
              <a:rPr lang="en-US" sz="1200" dirty="0">
                <a:effectLst/>
                <a:latin typeface="+mj-lt"/>
                <a:ea typeface="Calibri" panose="020F0502020204030204" pitchFamily="34" charset="0"/>
                <a:cs typeface="Times New Roman" panose="02020603050405020304" pitchFamily="18" charset="0"/>
              </a:rPr>
              <a:t> </a:t>
            </a:r>
            <a:r>
              <a:rPr lang="en-US" sz="1200" dirty="0" err="1">
                <a:effectLst/>
                <a:latin typeface="+mj-lt"/>
                <a:ea typeface="Calibri" panose="020F0502020204030204" pitchFamily="34" charset="0"/>
                <a:cs typeface="Times New Roman" panose="02020603050405020304" pitchFamily="18" charset="0"/>
              </a:rPr>
              <a:t>tính</a:t>
            </a:r>
            <a:r>
              <a:rPr lang="en-US" sz="1200" dirty="0">
                <a:effectLst/>
                <a:latin typeface="+mj-lt"/>
                <a:ea typeface="Calibri" panose="020F0502020204030204" pitchFamily="34" charset="0"/>
                <a:cs typeface="Times New Roman" panose="02020603050405020304" pitchFamily="18" charset="0"/>
              </a:rPr>
              <a:t> </a:t>
            </a:r>
            <a:r>
              <a:rPr lang="en-US" sz="1200" dirty="0" err="1">
                <a:effectLst/>
                <a:latin typeface="+mj-lt"/>
                <a:ea typeface="Calibri" panose="020F0502020204030204" pitchFamily="34" charset="0"/>
                <a:cs typeface="Times New Roman" panose="02020603050405020304" pitchFamily="18" charset="0"/>
              </a:rPr>
              <a:t>quan</a:t>
            </a:r>
            <a:r>
              <a:rPr lang="en-US" sz="1200" dirty="0">
                <a:effectLst/>
                <a:latin typeface="+mj-lt"/>
                <a:ea typeface="Calibri" panose="020F0502020204030204" pitchFamily="34" charset="0"/>
                <a:cs typeface="Times New Roman" panose="02020603050405020304" pitchFamily="18" charset="0"/>
              </a:rPr>
              <a:t> </a:t>
            </a:r>
            <a:r>
              <a:rPr lang="en-US" sz="1200" dirty="0" err="1">
                <a:effectLst/>
                <a:latin typeface="+mj-lt"/>
                <a:ea typeface="Calibri" panose="020F0502020204030204" pitchFamily="34" charset="0"/>
                <a:cs typeface="Times New Roman" panose="02020603050405020304" pitchFamily="18" charset="0"/>
              </a:rPr>
              <a:t>hệ</a:t>
            </a:r>
            <a:r>
              <a:rPr lang="en-US" sz="1200" dirty="0">
                <a:effectLst/>
                <a:latin typeface="+mj-lt"/>
                <a:ea typeface="Calibri" panose="020F0502020204030204" pitchFamily="34" charset="0"/>
                <a:cs typeface="Times New Roman" panose="02020603050405020304" pitchFamily="18" charset="0"/>
              </a:rPr>
              <a:t> </a:t>
            </a:r>
            <a:r>
              <a:rPr lang="en-US" sz="1200" dirty="0" err="1">
                <a:effectLst/>
                <a:latin typeface="+mj-lt"/>
                <a:ea typeface="Calibri" panose="020F0502020204030204" pitchFamily="34" charset="0"/>
                <a:cs typeface="Times New Roman" panose="02020603050405020304" pitchFamily="18" charset="0"/>
              </a:rPr>
              <a:t>vùng</a:t>
            </a:r>
            <a:r>
              <a:rPr lang="en-US" sz="1200" dirty="0">
                <a:effectLst/>
                <a:latin typeface="+mj-lt"/>
                <a:ea typeface="Calibri" panose="020F0502020204030204" pitchFamily="34" charset="0"/>
                <a:cs typeface="Times New Roman" panose="02020603050405020304" pitchFamily="18" charset="0"/>
              </a:rPr>
              <a:t> pixel.</a:t>
            </a:r>
          </a:p>
        </p:txBody>
      </p:sp>
    </p:spTree>
    <p:extLst>
      <p:ext uri="{BB962C8B-B14F-4D97-AF65-F5344CB8AC3E}">
        <p14:creationId xmlns:p14="http://schemas.microsoft.com/office/powerpoint/2010/main" val="2504199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7DC53FD-3487-A56D-3F7A-02FD07E23DAB}"/>
              </a:ext>
            </a:extLst>
          </p:cNvPr>
          <p:cNvSpPr txBox="1">
            <a:spLocks/>
          </p:cNvSpPr>
          <p:nvPr/>
        </p:nvSpPr>
        <p:spPr>
          <a:xfrm>
            <a:off x="196440" y="1291621"/>
            <a:ext cx="4201696" cy="41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000"/>
              <a:buFont typeface="Erica One"/>
              <a:buNone/>
              <a:defRPr sz="3000" b="0" i="0" u="none" strike="noStrike" cap="none">
                <a:solidFill>
                  <a:schemeClr val="dk1"/>
                </a:solidFill>
                <a:latin typeface="Erica One"/>
                <a:ea typeface="Erica One"/>
                <a:cs typeface="Erica One"/>
                <a:sym typeface="Erica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600" b="1" dirty="0" err="1">
                <a:latin typeface="+mn-lt"/>
                <a:ea typeface="Calibri" panose="020F0502020204030204" pitchFamily="34" charset="0"/>
                <a:cs typeface="Times New Roman" panose="02020603050405020304" pitchFamily="18" charset="0"/>
              </a:rPr>
              <a:t>Chứng</a:t>
            </a:r>
            <a:r>
              <a:rPr lang="en-US" sz="1600" b="1" dirty="0">
                <a:latin typeface="+mn-lt"/>
                <a:ea typeface="Calibri" panose="020F0502020204030204" pitchFamily="34" charset="0"/>
                <a:cs typeface="Times New Roman" panose="02020603050405020304" pitchFamily="18" charset="0"/>
              </a:rPr>
              <a:t> </a:t>
            </a:r>
            <a:r>
              <a:rPr lang="en-US" sz="1600" b="1" dirty="0" err="1">
                <a:latin typeface="+mn-lt"/>
                <a:ea typeface="Calibri" panose="020F0502020204030204" pitchFamily="34" charset="0"/>
                <a:cs typeface="Times New Roman" panose="02020603050405020304" pitchFamily="18" charset="0"/>
              </a:rPr>
              <a:t>minh</a:t>
            </a:r>
            <a:r>
              <a:rPr lang="en-US" sz="1600" b="1" dirty="0">
                <a:latin typeface="+mn-lt"/>
                <a:ea typeface="Calibri" panose="020F0502020204030204" pitchFamily="34" charset="0"/>
                <a:cs typeface="Times New Roman" panose="02020603050405020304" pitchFamily="18" charset="0"/>
              </a:rPr>
              <a:t> </a:t>
            </a:r>
            <a:r>
              <a:rPr lang="en-US" sz="1600" b="1" dirty="0" err="1">
                <a:latin typeface="+mn-lt"/>
                <a:ea typeface="Calibri" panose="020F0502020204030204" pitchFamily="34" charset="0"/>
                <a:cs typeface="Times New Roman" panose="02020603050405020304" pitchFamily="18" charset="0"/>
              </a:rPr>
              <a:t>nhận</a:t>
            </a:r>
            <a:r>
              <a:rPr lang="en-US" sz="1600" b="1" dirty="0">
                <a:latin typeface="+mn-lt"/>
                <a:ea typeface="Calibri" panose="020F0502020204030204" pitchFamily="34" charset="0"/>
                <a:cs typeface="Times New Roman" panose="02020603050405020304" pitchFamily="18" charset="0"/>
              </a:rPr>
              <a:t> </a:t>
            </a:r>
            <a:r>
              <a:rPr lang="en-US" sz="1600" b="1" dirty="0" err="1">
                <a:latin typeface="+mn-lt"/>
                <a:ea typeface="Calibri" panose="020F0502020204030204" pitchFamily="34" charset="0"/>
                <a:cs typeface="Times New Roman" panose="02020603050405020304" pitchFamily="18" charset="0"/>
              </a:rPr>
              <a:t>xét</a:t>
            </a:r>
            <a:r>
              <a:rPr lang="en-US" sz="1600" b="1" dirty="0">
                <a:latin typeface="+mn-lt"/>
                <a:ea typeface="Calibri" panose="020F0502020204030204" pitchFamily="34" charset="0"/>
                <a:cs typeface="Times New Roman" panose="02020603050405020304" pitchFamily="18" charset="0"/>
              </a:rPr>
              <a:t>: Ground-truth OCR</a:t>
            </a:r>
            <a:endParaRPr lang="en-US" sz="1600" b="1" dirty="0">
              <a:latin typeface="+mn-lt"/>
            </a:endParaRPr>
          </a:p>
        </p:txBody>
      </p:sp>
      <p:sp>
        <p:nvSpPr>
          <p:cNvPr id="4" name="Text Placeholder 2">
            <a:extLst>
              <a:ext uri="{FF2B5EF4-FFF2-40B4-BE49-F238E27FC236}">
                <a16:creationId xmlns:a16="http://schemas.microsoft.com/office/drawing/2014/main" id="{C3F5C2A4-A7D6-AA84-C213-F9719B11B63D}"/>
              </a:ext>
            </a:extLst>
          </p:cNvPr>
          <p:cNvSpPr txBox="1">
            <a:spLocks/>
          </p:cNvSpPr>
          <p:nvPr/>
        </p:nvSpPr>
        <p:spPr>
          <a:xfrm>
            <a:off x="238296" y="1892355"/>
            <a:ext cx="4117984" cy="14747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1pPr>
            <a:lvl2pPr marL="914400" marR="0" lvl="1" indent="-317500" algn="l" rtl="0">
              <a:lnSpc>
                <a:spcPct val="100000"/>
              </a:lnSpc>
              <a:spcBef>
                <a:spcPts val="16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2pPr>
            <a:lvl3pPr marL="1371600" marR="0" lvl="2" indent="-317500" algn="l" rtl="0">
              <a:lnSpc>
                <a:spcPct val="100000"/>
              </a:lnSpc>
              <a:spcBef>
                <a:spcPts val="16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3pPr>
            <a:lvl4pPr marL="1828800" marR="0" lvl="3" indent="-317500" algn="l" rtl="0">
              <a:lnSpc>
                <a:spcPct val="100000"/>
              </a:lnSpc>
              <a:spcBef>
                <a:spcPts val="16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4pPr>
            <a:lvl5pPr marL="2286000" marR="0" lvl="4" indent="-317500" algn="l" rtl="0">
              <a:lnSpc>
                <a:spcPct val="100000"/>
              </a:lnSpc>
              <a:spcBef>
                <a:spcPts val="16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5pPr>
            <a:lvl6pPr marL="2743200" marR="0" lvl="5" indent="-317500" algn="l" rtl="0">
              <a:lnSpc>
                <a:spcPct val="100000"/>
              </a:lnSpc>
              <a:spcBef>
                <a:spcPts val="16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6pPr>
            <a:lvl7pPr marL="3200400" marR="0" lvl="6" indent="-317500" algn="l" rtl="0">
              <a:lnSpc>
                <a:spcPct val="100000"/>
              </a:lnSpc>
              <a:spcBef>
                <a:spcPts val="16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7pPr>
            <a:lvl8pPr marL="3657600" marR="0" lvl="7" indent="-317500" algn="l" rtl="0">
              <a:lnSpc>
                <a:spcPct val="100000"/>
              </a:lnSpc>
              <a:spcBef>
                <a:spcPts val="16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8pPr>
            <a:lvl9pPr marL="4114800" marR="0" lvl="8" indent="-317500" algn="l" rtl="0">
              <a:lnSpc>
                <a:spcPct val="100000"/>
              </a:lnSpc>
              <a:spcBef>
                <a:spcPts val="1600"/>
              </a:spcBef>
              <a:spcAft>
                <a:spcPts val="160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9pPr>
          </a:lstStyle>
          <a:p>
            <a:pPr marL="0" indent="0" algn="just">
              <a:lnSpc>
                <a:spcPct val="107000"/>
              </a:lnSpc>
              <a:spcAft>
                <a:spcPts val="800"/>
              </a:spcAft>
              <a:buFont typeface="Catamaran"/>
              <a:buNone/>
            </a:pPr>
            <a:r>
              <a:rPr lang="en-US" sz="1600" dirty="0" err="1">
                <a:latin typeface="+mn-lt"/>
                <a:ea typeface="Calibri" panose="020F0502020204030204" pitchFamily="34" charset="0"/>
                <a:cs typeface="Times New Roman" panose="02020603050405020304" pitchFamily="18" charset="0"/>
              </a:rPr>
              <a:t>Đánh</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giá</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hiệu</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suất</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phân</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đoạn</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bằng</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cách</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sử</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dụng</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phân</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đoạn</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groundtruth</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để</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hình</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thành</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các</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vùng</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đối</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tượng</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và</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mối</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quan</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hệ</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vùng</a:t>
            </a:r>
            <a:r>
              <a:rPr lang="en-US" sz="1600" dirty="0">
                <a:latin typeface="+mn-lt"/>
                <a:ea typeface="Calibri" panose="020F0502020204030204" pitchFamily="34" charset="0"/>
                <a:cs typeface="Times New Roman" panose="02020603050405020304" pitchFamily="18" charset="0"/>
              </a:rPr>
              <a:t> pixel</a:t>
            </a:r>
          </a:p>
          <a:p>
            <a:pPr marL="139700" indent="0">
              <a:buFont typeface="Catamaran"/>
              <a:buNone/>
            </a:pPr>
            <a:endParaRPr lang="en-US" sz="1600" dirty="0">
              <a:latin typeface="+mn-lt"/>
            </a:endParaRPr>
          </a:p>
        </p:txBody>
      </p:sp>
      <p:sp>
        <p:nvSpPr>
          <p:cNvPr id="5" name="Text Placeholder 2">
            <a:extLst>
              <a:ext uri="{FF2B5EF4-FFF2-40B4-BE49-F238E27FC236}">
                <a16:creationId xmlns:a16="http://schemas.microsoft.com/office/drawing/2014/main" id="{C8089683-16A4-F69F-7726-D720D96DD951}"/>
              </a:ext>
            </a:extLst>
          </p:cNvPr>
          <p:cNvSpPr txBox="1">
            <a:spLocks/>
          </p:cNvSpPr>
          <p:nvPr/>
        </p:nvSpPr>
        <p:spPr>
          <a:xfrm>
            <a:off x="183344" y="3295687"/>
            <a:ext cx="8625186" cy="13184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1pPr>
            <a:lvl2pPr marL="914400" marR="0" lvl="1" indent="-317500" algn="l" rtl="0">
              <a:lnSpc>
                <a:spcPct val="115000"/>
              </a:lnSpc>
              <a:spcBef>
                <a:spcPts val="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2pPr>
            <a:lvl3pPr marL="1371600" marR="0" lvl="2" indent="-317500" algn="l" rtl="0">
              <a:lnSpc>
                <a:spcPct val="115000"/>
              </a:lnSpc>
              <a:spcBef>
                <a:spcPts val="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3pPr>
            <a:lvl4pPr marL="1828800" marR="0" lvl="3" indent="-317500" algn="l" rtl="0">
              <a:lnSpc>
                <a:spcPct val="115000"/>
              </a:lnSpc>
              <a:spcBef>
                <a:spcPts val="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4pPr>
            <a:lvl5pPr marL="2286000" marR="0" lvl="4" indent="-317500" algn="l" rtl="0">
              <a:lnSpc>
                <a:spcPct val="115000"/>
              </a:lnSpc>
              <a:spcBef>
                <a:spcPts val="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5pPr>
            <a:lvl6pPr marL="2743200" marR="0" lvl="5" indent="-317500" algn="l" rtl="0">
              <a:lnSpc>
                <a:spcPct val="115000"/>
              </a:lnSpc>
              <a:spcBef>
                <a:spcPts val="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6pPr>
            <a:lvl7pPr marL="3200400" marR="0" lvl="6" indent="-317500" algn="l" rtl="0">
              <a:lnSpc>
                <a:spcPct val="115000"/>
              </a:lnSpc>
              <a:spcBef>
                <a:spcPts val="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7pPr>
            <a:lvl8pPr marL="3657600" marR="0" lvl="7" indent="-317500" algn="l" rtl="0">
              <a:lnSpc>
                <a:spcPct val="115000"/>
              </a:lnSpc>
              <a:spcBef>
                <a:spcPts val="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8pPr>
            <a:lvl9pPr marL="4114800" marR="0" lvl="8" indent="-317500" algn="l" rtl="0">
              <a:lnSpc>
                <a:spcPct val="115000"/>
              </a:lnSpc>
              <a:spcBef>
                <a:spcPts val="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9pPr>
          </a:lstStyle>
          <a:p>
            <a:pPr marL="0" indent="0" algn="just">
              <a:lnSpc>
                <a:spcPct val="107000"/>
              </a:lnSpc>
              <a:spcAft>
                <a:spcPts val="800"/>
              </a:spcAft>
              <a:buFont typeface="Catamaran"/>
              <a:buNone/>
            </a:pPr>
            <a:r>
              <a:rPr lang="en-US" sz="1600" dirty="0">
                <a:latin typeface="+mn-lt"/>
                <a:ea typeface="Calibri" panose="020F0502020204030204" pitchFamily="34" charset="0"/>
                <a:cs typeface="Times New Roman" panose="02020603050405020304" pitchFamily="18" charset="0"/>
              </a:rPr>
              <a:t>(</a:t>
            </a:r>
            <a:r>
              <a:rPr lang="en-US" sz="1600" dirty="0" err="1">
                <a:latin typeface="+mn-lt"/>
                <a:ea typeface="Calibri" panose="020F0502020204030204" pitchFamily="34" charset="0"/>
                <a:cs typeface="Times New Roman" panose="02020603050405020304" pitchFamily="18" charset="0"/>
              </a:rPr>
              <a:t>i</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Hình</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thành</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vùng</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đối</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tượng</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bằng</a:t>
            </a:r>
            <a:r>
              <a:rPr lang="en-US" sz="1600" dirty="0">
                <a:latin typeface="+mn-lt"/>
                <a:ea typeface="Calibri" panose="020F0502020204030204" pitchFamily="34" charset="0"/>
                <a:cs typeface="Times New Roman" panose="02020603050405020304" pitchFamily="18" charset="0"/>
              </a:rPr>
              <a:t> ground-truth: </a:t>
            </a:r>
            <a:r>
              <a:rPr lang="en-US" sz="1600" dirty="0" err="1">
                <a:latin typeface="+mn-lt"/>
                <a:ea typeface="Calibri" panose="020F0502020204030204" pitchFamily="34" charset="0"/>
                <a:cs typeface="Times New Roman" panose="02020603050405020304" pitchFamily="18" charset="0"/>
              </a:rPr>
              <a:t>đặt</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độ</a:t>
            </a:r>
            <a:r>
              <a:rPr lang="en-US" sz="1600" dirty="0">
                <a:latin typeface="+mn-lt"/>
                <a:ea typeface="Calibri" panose="020F0502020204030204" pitchFamily="34" charset="0"/>
                <a:cs typeface="Times New Roman" panose="02020603050405020304" pitchFamily="18" charset="0"/>
              </a:rPr>
              <a:t> tin </a:t>
            </a:r>
            <a:r>
              <a:rPr lang="en-US" sz="1600" dirty="0" err="1">
                <a:latin typeface="+mn-lt"/>
                <a:ea typeface="Calibri" panose="020F0502020204030204" pitchFamily="34" charset="0"/>
                <a:cs typeface="Times New Roman" panose="02020603050405020304" pitchFamily="18" charset="0"/>
              </a:rPr>
              <a:t>cậy</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của</a:t>
            </a:r>
            <a:r>
              <a:rPr lang="en-US" sz="1600" dirty="0">
                <a:latin typeface="+mn-lt"/>
                <a:ea typeface="Calibri" panose="020F0502020204030204" pitchFamily="34" charset="0"/>
                <a:cs typeface="Times New Roman" panose="02020603050405020304" pitchFamily="18" charset="0"/>
              </a:rPr>
              <a:t> pixel </a:t>
            </a:r>
            <a:r>
              <a:rPr lang="en-US" sz="1600" dirty="0" err="1">
                <a:latin typeface="+mn-lt"/>
                <a:ea typeface="Calibri" panose="020F0502020204030204" pitchFamily="34" charset="0"/>
                <a:cs typeface="Times New Roman" panose="02020603050405020304" pitchFamily="18" charset="0"/>
              </a:rPr>
              <a:t>i</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thuộc</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vùng</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đối</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tượng</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thứ</a:t>
            </a:r>
            <a:r>
              <a:rPr lang="en-US" sz="1600" dirty="0">
                <a:latin typeface="+mn-lt"/>
                <a:ea typeface="Calibri" panose="020F0502020204030204" pitchFamily="34" charset="0"/>
                <a:cs typeface="Times New Roman" panose="02020603050405020304" pitchFamily="18" charset="0"/>
              </a:rPr>
              <a:t> k </a:t>
            </a:r>
            <a:r>
              <a:rPr lang="en-US" sz="1600" i="1" dirty="0" err="1">
                <a:solidFill>
                  <a:srgbClr val="000000"/>
                </a:solidFill>
                <a:latin typeface="+mn-lt"/>
                <a:ea typeface="Calibri" panose="020F0502020204030204" pitchFamily="34" charset="0"/>
                <a:cs typeface="Times New Roman" panose="02020603050405020304" pitchFamily="18" charset="0"/>
              </a:rPr>
              <a:t>mki</a:t>
            </a:r>
            <a:r>
              <a:rPr lang="en-US" sz="1600" i="1" dirty="0">
                <a:solidFill>
                  <a:srgbClr val="000000"/>
                </a:solidFill>
                <a:latin typeface="+mn-lt"/>
                <a:ea typeface="Calibri" panose="020F0502020204030204" pitchFamily="34" charset="0"/>
                <a:cs typeface="Times New Roman" panose="02020603050405020304" pitchFamily="18" charset="0"/>
              </a:rPr>
              <a:t> </a:t>
            </a:r>
            <a:r>
              <a:rPr lang="en-US" sz="1600" dirty="0">
                <a:solidFill>
                  <a:srgbClr val="000000"/>
                </a:solidFill>
                <a:latin typeface="+mn-lt"/>
                <a:ea typeface="Calibri" panose="020F0502020204030204" pitchFamily="34" charset="0"/>
                <a:cs typeface="Times New Roman" panose="02020603050405020304" pitchFamily="18" charset="0"/>
              </a:rPr>
              <a:t>= 1 </a:t>
            </a:r>
            <a:r>
              <a:rPr lang="en-US" sz="1600" dirty="0" err="1">
                <a:latin typeface="+mn-lt"/>
                <a:ea typeface="Calibri" panose="020F0502020204030204" pitchFamily="34" charset="0"/>
                <a:cs typeface="Times New Roman" panose="02020603050405020304" pitchFamily="18" charset="0"/>
              </a:rPr>
              <a:t>nếu</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nhãn</a:t>
            </a:r>
            <a:r>
              <a:rPr lang="en-US" sz="1600" dirty="0">
                <a:latin typeface="+mn-lt"/>
                <a:ea typeface="Calibri" panose="020F0502020204030204" pitchFamily="34" charset="0"/>
                <a:cs typeface="Times New Roman" panose="02020603050405020304" pitchFamily="18" charset="0"/>
              </a:rPr>
              <a:t> ground-truth </a:t>
            </a:r>
            <a:r>
              <a:rPr lang="en-US" sz="1600" i="1" dirty="0">
                <a:solidFill>
                  <a:srgbClr val="000000"/>
                </a:solidFill>
                <a:latin typeface="+mn-lt"/>
                <a:ea typeface="Calibri" panose="020F0502020204030204" pitchFamily="34" charset="0"/>
                <a:cs typeface="Times New Roman" panose="02020603050405020304" pitchFamily="18" charset="0"/>
              </a:rPr>
              <a:t>li ≡ k </a:t>
            </a:r>
            <a:r>
              <a:rPr lang="en-US" sz="1600" dirty="0">
                <a:solidFill>
                  <a:srgbClr val="000000"/>
                </a:solidFill>
                <a:latin typeface="+mn-lt"/>
                <a:ea typeface="Calibri" panose="020F0502020204030204" pitchFamily="34" charset="0"/>
                <a:cs typeface="Times New Roman" panose="02020603050405020304" pitchFamily="18" charset="0"/>
              </a:rPr>
              <a:t>and </a:t>
            </a:r>
            <a:r>
              <a:rPr lang="en-US" sz="1600" i="1" dirty="0" err="1">
                <a:solidFill>
                  <a:srgbClr val="000000"/>
                </a:solidFill>
                <a:latin typeface="+mn-lt"/>
                <a:ea typeface="Calibri" panose="020F0502020204030204" pitchFamily="34" charset="0"/>
                <a:cs typeface="Times New Roman" panose="02020603050405020304" pitchFamily="18" charset="0"/>
              </a:rPr>
              <a:t>mki</a:t>
            </a:r>
            <a:r>
              <a:rPr lang="en-US" sz="1600" i="1" dirty="0">
                <a:solidFill>
                  <a:srgbClr val="000000"/>
                </a:solidFill>
                <a:latin typeface="+mn-lt"/>
                <a:ea typeface="Calibri" panose="020F0502020204030204" pitchFamily="34" charset="0"/>
                <a:cs typeface="Times New Roman" panose="02020603050405020304" pitchFamily="18" charset="0"/>
              </a:rPr>
              <a:t> </a:t>
            </a:r>
            <a:r>
              <a:rPr lang="en-US" sz="1600" dirty="0">
                <a:solidFill>
                  <a:srgbClr val="000000"/>
                </a:solidFill>
                <a:latin typeface="+mn-lt"/>
                <a:ea typeface="Calibri" panose="020F0502020204030204" pitchFamily="34" charset="0"/>
                <a:cs typeface="Times New Roman" panose="02020603050405020304" pitchFamily="18" charset="0"/>
              </a:rPr>
              <a:t>= 0 </a:t>
            </a:r>
            <a:r>
              <a:rPr lang="en-US" sz="1600" dirty="0" err="1">
                <a:latin typeface="+mn-lt"/>
                <a:ea typeface="Calibri" panose="020F0502020204030204" pitchFamily="34" charset="0"/>
                <a:cs typeface="Times New Roman" panose="02020603050405020304" pitchFamily="18" charset="0"/>
              </a:rPr>
              <a:t>nếu</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ngược</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lại</a:t>
            </a:r>
            <a:r>
              <a:rPr lang="en-US" sz="1600" dirty="0">
                <a:latin typeface="+mn-lt"/>
                <a:ea typeface="Calibri" panose="020F0502020204030204" pitchFamily="34" charset="0"/>
                <a:cs typeface="Times New Roman" panose="02020603050405020304" pitchFamily="18" charset="0"/>
              </a:rPr>
              <a:t>.</a:t>
            </a:r>
          </a:p>
          <a:p>
            <a:pPr marL="0" indent="0" algn="just">
              <a:lnSpc>
                <a:spcPct val="107000"/>
              </a:lnSpc>
              <a:spcAft>
                <a:spcPts val="800"/>
              </a:spcAft>
              <a:buFont typeface="Catamaran"/>
              <a:buNone/>
            </a:pPr>
            <a:r>
              <a:rPr lang="en-US" sz="1600" dirty="0">
                <a:latin typeface="+mn-lt"/>
                <a:ea typeface="Calibri" panose="020F0502020204030204" pitchFamily="34" charset="0"/>
                <a:cs typeface="Times New Roman" panose="02020603050405020304" pitchFamily="18" charset="0"/>
              </a:rPr>
              <a:t>(ii) </a:t>
            </a:r>
            <a:r>
              <a:rPr lang="en-US" sz="1600" dirty="0" err="1">
                <a:latin typeface="+mn-lt"/>
                <a:ea typeface="Calibri" panose="020F0502020204030204" pitchFamily="34" charset="0"/>
                <a:cs typeface="Times New Roman" panose="02020603050405020304" pitchFamily="18" charset="0"/>
              </a:rPr>
              <a:t>Tính</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toán</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quan</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hệ</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vùng</a:t>
            </a:r>
            <a:r>
              <a:rPr lang="en-US" sz="1600" dirty="0">
                <a:latin typeface="+mn-lt"/>
                <a:ea typeface="Calibri" panose="020F0502020204030204" pitchFamily="34" charset="0"/>
                <a:cs typeface="Times New Roman" panose="02020603050405020304" pitchFamily="18" charset="0"/>
              </a:rPr>
              <a:t> pixel </a:t>
            </a:r>
            <a:r>
              <a:rPr lang="en-US" sz="1600" dirty="0" err="1">
                <a:latin typeface="+mn-lt"/>
                <a:ea typeface="Calibri" panose="020F0502020204030204" pitchFamily="34" charset="0"/>
                <a:cs typeface="Times New Roman" panose="02020603050405020304" pitchFamily="18" charset="0"/>
              </a:rPr>
              <a:t>bằng</a:t>
            </a:r>
            <a:r>
              <a:rPr lang="en-US" sz="1600" dirty="0">
                <a:latin typeface="+mn-lt"/>
                <a:ea typeface="Calibri" panose="020F0502020204030204" pitchFamily="34" charset="0"/>
                <a:cs typeface="Times New Roman" panose="02020603050405020304" pitchFamily="18" charset="0"/>
              </a:rPr>
              <a:t> ground-truth: </a:t>
            </a:r>
            <a:r>
              <a:rPr lang="en-US" sz="1600" dirty="0" err="1">
                <a:latin typeface="+mn-lt"/>
                <a:ea typeface="Calibri" panose="020F0502020204030204" pitchFamily="34" charset="0"/>
                <a:cs typeface="Times New Roman" panose="02020603050405020304" pitchFamily="18" charset="0"/>
              </a:rPr>
              <a:t>đặt</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quan</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hệ</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vùng</a:t>
            </a:r>
            <a:r>
              <a:rPr lang="en-US" sz="1600" dirty="0">
                <a:latin typeface="+mn-lt"/>
                <a:ea typeface="Calibri" panose="020F0502020204030204" pitchFamily="34" charset="0"/>
                <a:cs typeface="Times New Roman" panose="02020603050405020304" pitchFamily="18" charset="0"/>
              </a:rPr>
              <a:t> pixel </a:t>
            </a:r>
            <a:r>
              <a:rPr lang="en-US" sz="1600" i="1" dirty="0" err="1">
                <a:solidFill>
                  <a:srgbClr val="000000"/>
                </a:solidFill>
                <a:latin typeface="+mn-lt"/>
                <a:ea typeface="Calibri" panose="020F0502020204030204" pitchFamily="34" charset="0"/>
                <a:cs typeface="Times New Roman" panose="02020603050405020304" pitchFamily="18" charset="0"/>
              </a:rPr>
              <a:t>wik</a:t>
            </a:r>
            <a:r>
              <a:rPr lang="en-US" sz="1600" i="1" dirty="0">
                <a:solidFill>
                  <a:srgbClr val="000000"/>
                </a:solidFill>
                <a:latin typeface="+mn-lt"/>
                <a:ea typeface="Calibri" panose="020F0502020204030204" pitchFamily="34" charset="0"/>
                <a:cs typeface="Times New Roman" panose="02020603050405020304" pitchFamily="18" charset="0"/>
              </a:rPr>
              <a:t> </a:t>
            </a:r>
            <a:r>
              <a:rPr lang="en-US" sz="1600" dirty="0">
                <a:solidFill>
                  <a:srgbClr val="000000"/>
                </a:solidFill>
                <a:latin typeface="+mn-lt"/>
                <a:ea typeface="Calibri" panose="020F0502020204030204" pitchFamily="34" charset="0"/>
                <a:cs typeface="Times New Roman" panose="02020603050405020304" pitchFamily="18" charset="0"/>
              </a:rPr>
              <a:t>= 1 </a:t>
            </a:r>
            <a:r>
              <a:rPr lang="en-US" sz="1600" dirty="0" err="1">
                <a:latin typeface="+mn-lt"/>
                <a:ea typeface="Calibri" panose="020F0502020204030204" pitchFamily="34" charset="0"/>
                <a:cs typeface="Times New Roman" panose="02020603050405020304" pitchFamily="18" charset="0"/>
              </a:rPr>
              <a:t>nếu</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nhãn</a:t>
            </a:r>
            <a:r>
              <a:rPr lang="en-US" sz="1600" dirty="0">
                <a:latin typeface="+mn-lt"/>
                <a:ea typeface="Calibri" panose="020F0502020204030204" pitchFamily="34" charset="0"/>
                <a:cs typeface="Times New Roman" panose="02020603050405020304" pitchFamily="18" charset="0"/>
              </a:rPr>
              <a:t> ground-truth </a:t>
            </a:r>
            <a:r>
              <a:rPr lang="en-US" sz="1600" i="1" dirty="0">
                <a:solidFill>
                  <a:srgbClr val="000000"/>
                </a:solidFill>
                <a:latin typeface="+mn-lt"/>
                <a:ea typeface="Calibri" panose="020F0502020204030204" pitchFamily="34" charset="0"/>
                <a:cs typeface="Times New Roman" panose="02020603050405020304" pitchFamily="18" charset="0"/>
              </a:rPr>
              <a:t>li ≡ k </a:t>
            </a:r>
            <a:r>
              <a:rPr lang="en-US" sz="1600" dirty="0">
                <a:solidFill>
                  <a:srgbClr val="000000"/>
                </a:solidFill>
                <a:latin typeface="+mn-lt"/>
                <a:ea typeface="Calibri" panose="020F0502020204030204" pitchFamily="34" charset="0"/>
                <a:cs typeface="Times New Roman" panose="02020603050405020304" pitchFamily="18" charset="0"/>
              </a:rPr>
              <a:t>and </a:t>
            </a:r>
            <a:r>
              <a:rPr lang="en-US" sz="1600" i="1" dirty="0" err="1">
                <a:solidFill>
                  <a:srgbClr val="000000"/>
                </a:solidFill>
                <a:latin typeface="+mn-lt"/>
                <a:ea typeface="Calibri" panose="020F0502020204030204" pitchFamily="34" charset="0"/>
                <a:cs typeface="Times New Roman" panose="02020603050405020304" pitchFamily="18" charset="0"/>
              </a:rPr>
              <a:t>wik</a:t>
            </a:r>
            <a:r>
              <a:rPr lang="en-US" sz="1600" i="1" dirty="0">
                <a:solidFill>
                  <a:srgbClr val="000000"/>
                </a:solidFill>
                <a:latin typeface="+mn-lt"/>
                <a:ea typeface="Calibri" panose="020F0502020204030204" pitchFamily="34" charset="0"/>
                <a:cs typeface="Times New Roman" panose="02020603050405020304" pitchFamily="18" charset="0"/>
              </a:rPr>
              <a:t> </a:t>
            </a:r>
            <a:r>
              <a:rPr lang="en-US" sz="1600" dirty="0">
                <a:solidFill>
                  <a:srgbClr val="000000"/>
                </a:solidFill>
                <a:latin typeface="+mn-lt"/>
                <a:ea typeface="Calibri" panose="020F0502020204030204" pitchFamily="34" charset="0"/>
                <a:cs typeface="Times New Roman" panose="02020603050405020304" pitchFamily="18" charset="0"/>
              </a:rPr>
              <a:t>= 0</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nếu</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ngược</a:t>
            </a:r>
            <a:r>
              <a:rPr lang="en-US" sz="1600" dirty="0">
                <a:latin typeface="+mn-lt"/>
                <a:ea typeface="Calibri" panose="020F0502020204030204" pitchFamily="34" charset="0"/>
                <a:cs typeface="Times New Roman" panose="02020603050405020304" pitchFamily="18" charset="0"/>
              </a:rPr>
              <a:t> </a:t>
            </a:r>
            <a:r>
              <a:rPr lang="en-US" sz="1600" dirty="0" err="1">
                <a:latin typeface="+mn-lt"/>
                <a:ea typeface="Calibri" panose="020F0502020204030204" pitchFamily="34" charset="0"/>
                <a:cs typeface="Times New Roman" panose="02020603050405020304" pitchFamily="18" charset="0"/>
              </a:rPr>
              <a:t>lại</a:t>
            </a:r>
            <a:r>
              <a:rPr lang="en-US" sz="1600" dirty="0">
                <a:latin typeface="+mn-lt"/>
                <a:ea typeface="Calibri" panose="020F0502020204030204" pitchFamily="34" charset="0"/>
                <a:cs typeface="Times New Roman" panose="02020603050405020304" pitchFamily="18" charset="0"/>
              </a:rPr>
              <a:t>. </a:t>
            </a:r>
          </a:p>
          <a:p>
            <a:pPr marL="139700" indent="0">
              <a:buFont typeface="Catamaran"/>
              <a:buNone/>
            </a:pPr>
            <a:endParaRPr lang="en-US" sz="1600" dirty="0">
              <a:latin typeface="+mn-lt"/>
            </a:endParaRPr>
          </a:p>
        </p:txBody>
      </p:sp>
      <p:pic>
        <p:nvPicPr>
          <p:cNvPr id="6" name="Picture 5">
            <a:extLst>
              <a:ext uri="{FF2B5EF4-FFF2-40B4-BE49-F238E27FC236}">
                <a16:creationId xmlns:a16="http://schemas.microsoft.com/office/drawing/2014/main" id="{80E13611-1576-5953-ADFA-594752F81BD2}"/>
              </a:ext>
            </a:extLst>
          </p:cNvPr>
          <p:cNvPicPr>
            <a:picLocks noChangeAspect="1"/>
          </p:cNvPicPr>
          <p:nvPr/>
        </p:nvPicPr>
        <p:blipFill>
          <a:blip r:embed="rId2"/>
          <a:stretch>
            <a:fillRect/>
          </a:stretch>
        </p:blipFill>
        <p:spPr>
          <a:xfrm>
            <a:off x="4620492" y="1291621"/>
            <a:ext cx="4327068" cy="1848309"/>
          </a:xfrm>
          <a:prstGeom prst="rect">
            <a:avLst/>
          </a:prstGeom>
        </p:spPr>
      </p:pic>
      <p:grpSp>
        <p:nvGrpSpPr>
          <p:cNvPr id="7" name="Google Shape;336;p22">
            <a:extLst>
              <a:ext uri="{FF2B5EF4-FFF2-40B4-BE49-F238E27FC236}">
                <a16:creationId xmlns:a16="http://schemas.microsoft.com/office/drawing/2014/main" id="{4613E0C5-4DA1-4141-9A6B-44895A04BAA4}"/>
              </a:ext>
            </a:extLst>
          </p:cNvPr>
          <p:cNvGrpSpPr/>
          <p:nvPr/>
        </p:nvGrpSpPr>
        <p:grpSpPr>
          <a:xfrm>
            <a:off x="183344" y="144277"/>
            <a:ext cx="2330384" cy="675699"/>
            <a:chOff x="4233750" y="1606029"/>
            <a:chExt cx="2330384" cy="675699"/>
          </a:xfrm>
        </p:grpSpPr>
        <p:sp>
          <p:nvSpPr>
            <p:cNvPr id="8" name="Google Shape;339;p22">
              <a:extLst>
                <a:ext uri="{FF2B5EF4-FFF2-40B4-BE49-F238E27FC236}">
                  <a16:creationId xmlns:a16="http://schemas.microsoft.com/office/drawing/2014/main" id="{1B9AFC05-EADB-C4B8-1DD3-E9D44EA1A9BD}"/>
                </a:ext>
              </a:extLst>
            </p:cNvPr>
            <p:cNvSpPr/>
            <p:nvPr/>
          </p:nvSpPr>
          <p:spPr>
            <a:xfrm>
              <a:off x="4233750" y="1606029"/>
              <a:ext cx="676499"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Erica One" panose="020B0604020202020204" charset="0"/>
                  <a:ea typeface="Erica One"/>
                  <a:cs typeface="Erica One"/>
                  <a:sym typeface="Erica One"/>
                </a:rPr>
                <a:t>3</a:t>
              </a:r>
              <a:endParaRPr sz="2000">
                <a:latin typeface="Erica One" panose="020B0604020202020204" charset="0"/>
                <a:ea typeface="Erica One"/>
                <a:cs typeface="Erica One"/>
                <a:sym typeface="Erica One"/>
              </a:endParaRPr>
            </a:p>
          </p:txBody>
        </p:sp>
        <p:sp>
          <p:nvSpPr>
            <p:cNvPr id="9" name="Google Shape;338;p22">
              <a:extLst>
                <a:ext uri="{FF2B5EF4-FFF2-40B4-BE49-F238E27FC236}">
                  <a16:creationId xmlns:a16="http://schemas.microsoft.com/office/drawing/2014/main" id="{98462FAD-717B-76C3-7DE9-7E136A1E2922}"/>
                </a:ext>
              </a:extLst>
            </p:cNvPr>
            <p:cNvSpPr txBox="1"/>
            <p:nvPr/>
          </p:nvSpPr>
          <p:spPr>
            <a:xfrm>
              <a:off x="4795034" y="1734328"/>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u="none" strike="noStrike" baseline="0" dirty="0">
                  <a:latin typeface="Erica One" panose="020B0604020202020204" charset="0"/>
                </a:rPr>
                <a:t>Approach</a:t>
              </a:r>
              <a:endParaRPr sz="2000" dirty="0">
                <a:solidFill>
                  <a:schemeClr val="dk1"/>
                </a:solidFill>
                <a:latin typeface="Erica One" panose="020B0604020202020204" charset="0"/>
                <a:ea typeface="Erica One"/>
                <a:cs typeface="Erica One"/>
                <a:sym typeface="Erica One"/>
              </a:endParaRPr>
            </a:p>
          </p:txBody>
        </p:sp>
      </p:grpSp>
      <p:sp>
        <p:nvSpPr>
          <p:cNvPr id="10" name="Google Shape;1066;p46">
            <a:extLst>
              <a:ext uri="{FF2B5EF4-FFF2-40B4-BE49-F238E27FC236}">
                <a16:creationId xmlns:a16="http://schemas.microsoft.com/office/drawing/2014/main" id="{9CE82278-42BE-7624-AB85-1EB05C707E33}"/>
              </a:ext>
            </a:extLst>
          </p:cNvPr>
          <p:cNvSpPr txBox="1"/>
          <p:nvPr/>
        </p:nvSpPr>
        <p:spPr>
          <a:xfrm>
            <a:off x="3297831" y="622800"/>
            <a:ext cx="2548328" cy="487187"/>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latin typeface="Erica One" panose="020B0604020202020204" charset="0"/>
              </a:rPr>
              <a:t>Empirical Analysis</a:t>
            </a:r>
            <a:endParaRPr sz="2100" dirty="0">
              <a:solidFill>
                <a:schemeClr val="dk1"/>
              </a:solidFill>
              <a:latin typeface="Erica One" panose="020B0604020202020204" charset="0"/>
              <a:ea typeface="Erica One"/>
              <a:cs typeface="Erica One"/>
              <a:sym typeface="Erica One"/>
            </a:endParaRPr>
          </a:p>
        </p:txBody>
      </p:sp>
    </p:spTree>
    <p:extLst>
      <p:ext uri="{BB962C8B-B14F-4D97-AF65-F5344CB8AC3E}">
        <p14:creationId xmlns:p14="http://schemas.microsoft.com/office/powerpoint/2010/main" val="3921218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cxnSp>
        <p:nvCxnSpPr>
          <p:cNvPr id="319" name="Google Shape;319;p22"/>
          <p:cNvCxnSpPr>
            <a:cxnSpLocks/>
          </p:cNvCxnSpPr>
          <p:nvPr/>
        </p:nvCxnSpPr>
        <p:spPr>
          <a:xfrm flipV="1">
            <a:off x="6907795" y="3195518"/>
            <a:ext cx="0" cy="646324"/>
          </a:xfrm>
          <a:prstGeom prst="straightConnector1">
            <a:avLst/>
          </a:prstGeom>
          <a:noFill/>
          <a:ln w="9525" cap="flat" cmpd="sng">
            <a:solidFill>
              <a:schemeClr val="dk1"/>
            </a:solidFill>
            <a:prstDash val="solid"/>
            <a:round/>
            <a:headEnd type="oval" w="med" len="med"/>
            <a:tailEnd type="none" w="med" len="med"/>
          </a:ln>
        </p:spPr>
      </p:cxnSp>
      <p:cxnSp>
        <p:nvCxnSpPr>
          <p:cNvPr id="323" name="Google Shape;323;p22"/>
          <p:cNvCxnSpPr/>
          <p:nvPr/>
        </p:nvCxnSpPr>
        <p:spPr>
          <a:xfrm>
            <a:off x="2686649" y="2124499"/>
            <a:ext cx="1079400" cy="807000"/>
          </a:xfrm>
          <a:prstGeom prst="straightConnector1">
            <a:avLst/>
          </a:prstGeom>
          <a:noFill/>
          <a:ln w="9525" cap="flat" cmpd="sng">
            <a:solidFill>
              <a:schemeClr val="dk1"/>
            </a:solidFill>
            <a:prstDash val="solid"/>
            <a:round/>
            <a:headEnd type="none" w="med" len="med"/>
            <a:tailEnd type="none" w="med" len="med"/>
          </a:ln>
        </p:spPr>
      </p:cxnSp>
      <p:cxnSp>
        <p:nvCxnSpPr>
          <p:cNvPr id="324" name="Google Shape;324;p22"/>
          <p:cNvCxnSpPr/>
          <p:nvPr/>
        </p:nvCxnSpPr>
        <p:spPr>
          <a:xfrm>
            <a:off x="5659937" y="2125898"/>
            <a:ext cx="1079400" cy="807000"/>
          </a:xfrm>
          <a:prstGeom prst="straightConnector1">
            <a:avLst/>
          </a:prstGeom>
          <a:noFill/>
          <a:ln w="9525" cap="flat" cmpd="sng">
            <a:solidFill>
              <a:schemeClr val="dk1"/>
            </a:solidFill>
            <a:prstDash val="solid"/>
            <a:round/>
            <a:headEnd type="none" w="med" len="med"/>
            <a:tailEnd type="none" w="med" len="med"/>
          </a:ln>
        </p:spPr>
      </p:cxnSp>
      <p:cxnSp>
        <p:nvCxnSpPr>
          <p:cNvPr id="325" name="Google Shape;325;p22"/>
          <p:cNvCxnSpPr/>
          <p:nvPr/>
        </p:nvCxnSpPr>
        <p:spPr>
          <a:xfrm rot="10800000" flipH="1">
            <a:off x="4179024" y="2133749"/>
            <a:ext cx="1089000" cy="835500"/>
          </a:xfrm>
          <a:prstGeom prst="straightConnector1">
            <a:avLst/>
          </a:prstGeom>
          <a:noFill/>
          <a:ln w="9525" cap="flat" cmpd="sng">
            <a:solidFill>
              <a:schemeClr val="dk1"/>
            </a:solidFill>
            <a:prstDash val="solid"/>
            <a:round/>
            <a:headEnd type="none" w="med" len="med"/>
            <a:tailEnd type="none" w="med" len="med"/>
          </a:ln>
        </p:spPr>
      </p:cxnSp>
      <p:grpSp>
        <p:nvGrpSpPr>
          <p:cNvPr id="328" name="Google Shape;328;p22"/>
          <p:cNvGrpSpPr/>
          <p:nvPr/>
        </p:nvGrpSpPr>
        <p:grpSpPr>
          <a:xfrm>
            <a:off x="1534934" y="1648496"/>
            <a:ext cx="1943887" cy="1802993"/>
            <a:chOff x="729024" y="1606029"/>
            <a:chExt cx="1769100" cy="1729550"/>
          </a:xfrm>
        </p:grpSpPr>
        <p:cxnSp>
          <p:nvCxnSpPr>
            <p:cNvPr id="329" name="Google Shape;329;p22"/>
            <p:cNvCxnSpPr>
              <a:cxnSpLocks/>
            </p:cNvCxnSpPr>
            <p:nvPr/>
          </p:nvCxnSpPr>
          <p:spPr>
            <a:xfrm>
              <a:off x="1599653" y="2177514"/>
              <a:ext cx="0" cy="483000"/>
            </a:xfrm>
            <a:prstGeom prst="straightConnector1">
              <a:avLst/>
            </a:prstGeom>
            <a:noFill/>
            <a:ln w="9525" cap="flat" cmpd="sng">
              <a:solidFill>
                <a:schemeClr val="dk1"/>
              </a:solidFill>
              <a:prstDash val="solid"/>
              <a:round/>
              <a:headEnd type="none" w="med" len="med"/>
              <a:tailEnd type="oval" w="med" len="med"/>
            </a:ln>
          </p:spPr>
        </p:cxnSp>
        <p:sp>
          <p:nvSpPr>
            <p:cNvPr id="331" name="Google Shape;331;p22"/>
            <p:cNvSpPr/>
            <p:nvPr/>
          </p:nvSpPr>
          <p:spPr>
            <a:xfrm>
              <a:off x="1261400" y="1606029"/>
              <a:ext cx="676499"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6">
                      <a:lumMod val="85000"/>
                    </a:schemeClr>
                  </a:solidFill>
                  <a:latin typeface="Erica One" panose="020B0604020202020204" charset="0"/>
                  <a:ea typeface="Erica One"/>
                  <a:cs typeface="Erica One"/>
                  <a:sym typeface="Erica One"/>
                </a:rPr>
                <a:t>1</a:t>
              </a:r>
              <a:endParaRPr sz="2000">
                <a:solidFill>
                  <a:schemeClr val="accent6">
                    <a:lumMod val="85000"/>
                  </a:schemeClr>
                </a:solidFill>
                <a:latin typeface="Erica One" panose="020B0604020202020204" charset="0"/>
                <a:ea typeface="Erica One"/>
                <a:cs typeface="Erica One"/>
                <a:sym typeface="Erica One"/>
              </a:endParaRPr>
            </a:p>
          </p:txBody>
        </p:sp>
        <p:sp>
          <p:nvSpPr>
            <p:cNvPr id="332" name="Google Shape;332;p22"/>
            <p:cNvSpPr txBox="1"/>
            <p:nvPr/>
          </p:nvSpPr>
          <p:spPr>
            <a:xfrm>
              <a:off x="729024" y="2528578"/>
              <a:ext cx="1769100" cy="80700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i="0" u="none" strike="noStrike" baseline="0" dirty="0">
                  <a:solidFill>
                    <a:schemeClr val="accent6">
                      <a:lumMod val="85000"/>
                    </a:schemeClr>
                  </a:solidFill>
                  <a:latin typeface="Erica One" panose="020B0604020202020204" charset="0"/>
                </a:rPr>
                <a:t>Introduction</a:t>
              </a:r>
              <a:endParaRPr sz="2000" dirty="0">
                <a:solidFill>
                  <a:schemeClr val="accent6">
                    <a:lumMod val="85000"/>
                  </a:schemeClr>
                </a:solidFill>
                <a:latin typeface="Erica One" panose="020B0604020202020204" charset="0"/>
                <a:ea typeface="Catamaran"/>
                <a:cs typeface="Catamaran"/>
                <a:sym typeface="Catamaran"/>
              </a:endParaRPr>
            </a:p>
          </p:txBody>
        </p:sp>
      </p:grpSp>
      <p:grpSp>
        <p:nvGrpSpPr>
          <p:cNvPr id="336" name="Google Shape;336;p22"/>
          <p:cNvGrpSpPr/>
          <p:nvPr/>
        </p:nvGrpSpPr>
        <p:grpSpPr>
          <a:xfrm>
            <a:off x="4572000" y="1721939"/>
            <a:ext cx="1769100" cy="1473585"/>
            <a:chOff x="3687451" y="1606029"/>
            <a:chExt cx="1769100" cy="1473585"/>
          </a:xfrm>
        </p:grpSpPr>
        <p:cxnSp>
          <p:nvCxnSpPr>
            <p:cNvPr id="337" name="Google Shape;337;p22"/>
            <p:cNvCxnSpPr>
              <a:stCxn id="338" idx="0"/>
            </p:cNvCxnSpPr>
            <p:nvPr/>
          </p:nvCxnSpPr>
          <p:spPr>
            <a:xfrm rot="10800000">
              <a:off x="4570801" y="2140014"/>
              <a:ext cx="1200" cy="520500"/>
            </a:xfrm>
            <a:prstGeom prst="straightConnector1">
              <a:avLst/>
            </a:prstGeom>
            <a:noFill/>
            <a:ln w="9525" cap="flat" cmpd="sng">
              <a:solidFill>
                <a:schemeClr val="dk1"/>
              </a:solidFill>
              <a:prstDash val="solid"/>
              <a:round/>
              <a:headEnd type="oval" w="med" len="med"/>
              <a:tailEnd type="none" w="med" len="med"/>
            </a:ln>
          </p:spPr>
        </p:cxnSp>
        <p:sp>
          <p:nvSpPr>
            <p:cNvPr id="339" name="Google Shape;339;p22"/>
            <p:cNvSpPr/>
            <p:nvPr/>
          </p:nvSpPr>
          <p:spPr>
            <a:xfrm>
              <a:off x="4233750" y="1606029"/>
              <a:ext cx="676499"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6">
                      <a:lumMod val="85000"/>
                    </a:schemeClr>
                  </a:solidFill>
                  <a:latin typeface="Erica One" panose="020B0604020202020204" charset="0"/>
                  <a:ea typeface="Erica One"/>
                  <a:cs typeface="Erica One"/>
                  <a:sym typeface="Erica One"/>
                </a:rPr>
                <a:t>3</a:t>
              </a:r>
              <a:endParaRPr sz="2000">
                <a:solidFill>
                  <a:schemeClr val="accent6">
                    <a:lumMod val="85000"/>
                  </a:schemeClr>
                </a:solidFill>
                <a:latin typeface="Erica One" panose="020B0604020202020204" charset="0"/>
                <a:ea typeface="Erica One"/>
                <a:cs typeface="Erica One"/>
                <a:sym typeface="Erica One"/>
              </a:endParaRPr>
            </a:p>
          </p:txBody>
        </p:sp>
        <p:sp>
          <p:nvSpPr>
            <p:cNvPr id="338" name="Google Shape;338;p22"/>
            <p:cNvSpPr txBox="1"/>
            <p:nvPr/>
          </p:nvSpPr>
          <p:spPr>
            <a:xfrm>
              <a:off x="3687451" y="2660514"/>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u="none" strike="noStrike" baseline="0" dirty="0">
                  <a:solidFill>
                    <a:schemeClr val="accent6">
                      <a:lumMod val="85000"/>
                    </a:schemeClr>
                  </a:solidFill>
                  <a:latin typeface="Erica One" panose="020B0604020202020204" charset="0"/>
                </a:rPr>
                <a:t>Approach</a:t>
              </a:r>
              <a:endParaRPr sz="2000" dirty="0">
                <a:solidFill>
                  <a:schemeClr val="accent6">
                    <a:lumMod val="85000"/>
                  </a:schemeClr>
                </a:solidFill>
                <a:latin typeface="Erica One" panose="020B0604020202020204" charset="0"/>
                <a:ea typeface="Erica One"/>
                <a:cs typeface="Erica One"/>
                <a:sym typeface="Erica One"/>
              </a:endParaRPr>
            </a:p>
          </p:txBody>
        </p:sp>
      </p:grpSp>
      <p:grpSp>
        <p:nvGrpSpPr>
          <p:cNvPr id="341" name="Google Shape;341;p22"/>
          <p:cNvGrpSpPr/>
          <p:nvPr/>
        </p:nvGrpSpPr>
        <p:grpSpPr>
          <a:xfrm>
            <a:off x="5869628" y="2598897"/>
            <a:ext cx="2072957" cy="1876512"/>
            <a:chOff x="5173626" y="2532204"/>
            <a:chExt cx="1769100" cy="1593502"/>
          </a:xfrm>
        </p:grpSpPr>
        <p:sp>
          <p:nvSpPr>
            <p:cNvPr id="342" name="Google Shape;342;p22"/>
            <p:cNvSpPr/>
            <p:nvPr/>
          </p:nvSpPr>
          <p:spPr>
            <a:xfrm>
              <a:off x="5719925" y="2532204"/>
              <a:ext cx="676499"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Erica One" panose="020B0604020202020204" charset="0"/>
                  <a:ea typeface="Erica One"/>
                  <a:cs typeface="Erica One"/>
                  <a:sym typeface="Erica One"/>
                </a:rPr>
                <a:t>4</a:t>
              </a:r>
              <a:endParaRPr sz="2000">
                <a:latin typeface="Erica One" panose="020B0604020202020204" charset="0"/>
                <a:ea typeface="Erica One"/>
                <a:cs typeface="Erica One"/>
                <a:sym typeface="Erica One"/>
              </a:endParaRPr>
            </a:p>
          </p:txBody>
        </p:sp>
        <p:sp>
          <p:nvSpPr>
            <p:cNvPr id="320" name="Google Shape;320;p22"/>
            <p:cNvSpPr txBox="1"/>
            <p:nvPr/>
          </p:nvSpPr>
          <p:spPr>
            <a:xfrm>
              <a:off x="5173626" y="3706606"/>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0" i="0" u="none" strike="noStrike" baseline="0" dirty="0">
                  <a:latin typeface="Erica One" panose="020B0604020202020204" charset="0"/>
                </a:rPr>
                <a:t>Semantic Segmentation</a:t>
              </a:r>
              <a:endParaRPr sz="1900" dirty="0">
                <a:solidFill>
                  <a:schemeClr val="dk1"/>
                </a:solidFill>
                <a:latin typeface="Erica One" panose="020B0604020202020204" charset="0"/>
                <a:ea typeface="Erica One"/>
                <a:cs typeface="Erica One"/>
                <a:sym typeface="Erica One"/>
              </a:endParaRPr>
            </a:p>
          </p:txBody>
        </p:sp>
      </p:grpSp>
      <p:grpSp>
        <p:nvGrpSpPr>
          <p:cNvPr id="344" name="Google Shape;344;p22"/>
          <p:cNvGrpSpPr/>
          <p:nvPr/>
        </p:nvGrpSpPr>
        <p:grpSpPr>
          <a:xfrm>
            <a:off x="3085825" y="2647965"/>
            <a:ext cx="1769100" cy="1827443"/>
            <a:chOff x="2201276" y="2532075"/>
            <a:chExt cx="1769100" cy="1593639"/>
          </a:xfrm>
        </p:grpSpPr>
        <p:cxnSp>
          <p:nvCxnSpPr>
            <p:cNvPr id="345" name="Google Shape;345;p22"/>
            <p:cNvCxnSpPr>
              <a:cxnSpLocks/>
            </p:cNvCxnSpPr>
            <p:nvPr/>
          </p:nvCxnSpPr>
          <p:spPr>
            <a:xfrm flipV="1">
              <a:off x="3085826" y="3125514"/>
              <a:ext cx="0" cy="483567"/>
            </a:xfrm>
            <a:prstGeom prst="straightConnector1">
              <a:avLst/>
            </a:prstGeom>
            <a:noFill/>
            <a:ln w="9525" cap="flat" cmpd="sng">
              <a:solidFill>
                <a:schemeClr val="dk1"/>
              </a:solidFill>
              <a:prstDash val="solid"/>
              <a:round/>
              <a:headEnd type="oval" w="med" len="med"/>
              <a:tailEnd type="none" w="med" len="med"/>
            </a:ln>
          </p:spPr>
        </p:cxnSp>
        <p:sp>
          <p:nvSpPr>
            <p:cNvPr id="347" name="Google Shape;347;p22"/>
            <p:cNvSpPr/>
            <p:nvPr/>
          </p:nvSpPr>
          <p:spPr>
            <a:xfrm>
              <a:off x="2715917" y="2532075"/>
              <a:ext cx="771217"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accent6">
                      <a:lumMod val="85000"/>
                    </a:schemeClr>
                  </a:solidFill>
                  <a:latin typeface="Erica One" panose="020B0604020202020204" charset="0"/>
                  <a:ea typeface="Erica One"/>
                  <a:cs typeface="Erica One"/>
                  <a:sym typeface="Erica One"/>
                </a:rPr>
                <a:t>2</a:t>
              </a:r>
              <a:endParaRPr sz="2000" dirty="0">
                <a:solidFill>
                  <a:schemeClr val="accent6">
                    <a:lumMod val="85000"/>
                  </a:schemeClr>
                </a:solidFill>
                <a:latin typeface="Erica One" panose="020B0604020202020204" charset="0"/>
                <a:ea typeface="Erica One"/>
                <a:cs typeface="Erica One"/>
                <a:sym typeface="Erica One"/>
              </a:endParaRPr>
            </a:p>
          </p:txBody>
        </p:sp>
        <p:sp>
          <p:nvSpPr>
            <p:cNvPr id="346" name="Google Shape;346;p22"/>
            <p:cNvSpPr txBox="1"/>
            <p:nvPr/>
          </p:nvSpPr>
          <p:spPr>
            <a:xfrm>
              <a:off x="2201276" y="3706614"/>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u="none" strike="noStrike" baseline="0" dirty="0">
                  <a:solidFill>
                    <a:schemeClr val="accent6">
                      <a:lumMod val="85000"/>
                    </a:schemeClr>
                  </a:solidFill>
                  <a:latin typeface="Erica One" panose="020B0604020202020204" charset="0"/>
                </a:rPr>
                <a:t>Related Work</a:t>
              </a:r>
              <a:endParaRPr sz="2000" dirty="0">
                <a:solidFill>
                  <a:schemeClr val="accent6">
                    <a:lumMod val="85000"/>
                  </a:schemeClr>
                </a:solidFill>
                <a:latin typeface="Erica One" panose="020B0604020202020204" charset="0"/>
                <a:ea typeface="Erica One"/>
                <a:cs typeface="Erica One"/>
                <a:sym typeface="Erica One"/>
              </a:endParaRPr>
            </a:p>
          </p:txBody>
        </p:sp>
      </p:grpSp>
      <p:sp>
        <p:nvSpPr>
          <p:cNvPr id="2" name="Google Shape;179;p15">
            <a:extLst>
              <a:ext uri="{FF2B5EF4-FFF2-40B4-BE49-F238E27FC236}">
                <a16:creationId xmlns:a16="http://schemas.microsoft.com/office/drawing/2014/main" id="{41DD7950-D464-F2C6-5877-619079269099}"/>
              </a:ext>
            </a:extLst>
          </p:cNvPr>
          <p:cNvSpPr txBox="1">
            <a:spLocks/>
          </p:cNvSpPr>
          <p:nvPr/>
        </p:nvSpPr>
        <p:spPr>
          <a:xfrm>
            <a:off x="424511" y="276327"/>
            <a:ext cx="8292579" cy="9106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000"/>
              <a:buFont typeface="Erica One"/>
              <a:buNone/>
              <a:defRPr sz="3000" b="0" i="0" u="none" strike="noStrike" cap="none">
                <a:solidFill>
                  <a:schemeClr val="dk1"/>
                </a:solidFill>
                <a:latin typeface="Erica One"/>
                <a:ea typeface="Erica One"/>
                <a:cs typeface="Erica One"/>
                <a:sym typeface="Erica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3200" b="0" i="0" u="none" strike="noStrike" baseline="0" dirty="0">
                <a:latin typeface="Erica One" panose="020B0604020202020204" charset="0"/>
              </a:rPr>
              <a:t>Object-Contextual Representations</a:t>
            </a:r>
            <a:endParaRPr lang="en-US" sz="5400" dirty="0">
              <a:solidFill>
                <a:schemeClr val="bg2">
                  <a:lumMod val="40000"/>
                  <a:lumOff val="60000"/>
                </a:schemeClr>
              </a:solidFill>
              <a:latin typeface="Erica One" panose="020B0604020202020204" charset="0"/>
            </a:endParaRPr>
          </a:p>
        </p:txBody>
      </p:sp>
    </p:spTree>
    <p:extLst>
      <p:ext uri="{BB962C8B-B14F-4D97-AF65-F5344CB8AC3E}">
        <p14:creationId xmlns:p14="http://schemas.microsoft.com/office/powerpoint/2010/main" val="2459223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41;p22">
            <a:extLst>
              <a:ext uri="{FF2B5EF4-FFF2-40B4-BE49-F238E27FC236}">
                <a16:creationId xmlns:a16="http://schemas.microsoft.com/office/drawing/2014/main" id="{14099FCE-D78B-BB2C-DAAC-9DBA51D57CF8}"/>
              </a:ext>
            </a:extLst>
          </p:cNvPr>
          <p:cNvGrpSpPr/>
          <p:nvPr/>
        </p:nvGrpSpPr>
        <p:grpSpPr>
          <a:xfrm>
            <a:off x="164568" y="139032"/>
            <a:ext cx="4034039" cy="691655"/>
            <a:chOff x="1471877" y="716742"/>
            <a:chExt cx="3461580" cy="675699"/>
          </a:xfrm>
        </p:grpSpPr>
        <p:sp>
          <p:nvSpPr>
            <p:cNvPr id="4" name="Google Shape;342;p22">
              <a:extLst>
                <a:ext uri="{FF2B5EF4-FFF2-40B4-BE49-F238E27FC236}">
                  <a16:creationId xmlns:a16="http://schemas.microsoft.com/office/drawing/2014/main" id="{01978C33-10B0-C770-37B0-CE204D30746C}"/>
                </a:ext>
              </a:extLst>
            </p:cNvPr>
            <p:cNvSpPr/>
            <p:nvPr/>
          </p:nvSpPr>
          <p:spPr>
            <a:xfrm>
              <a:off x="1471877" y="716742"/>
              <a:ext cx="599221"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Erica One" panose="020B0604020202020204" charset="0"/>
                  <a:ea typeface="Erica One"/>
                  <a:cs typeface="Erica One"/>
                  <a:sym typeface="Erica One"/>
                </a:rPr>
                <a:t>4</a:t>
              </a:r>
              <a:endParaRPr sz="2000" dirty="0">
                <a:latin typeface="Erica One" panose="020B0604020202020204" charset="0"/>
                <a:ea typeface="Erica One"/>
                <a:cs typeface="Erica One"/>
                <a:sym typeface="Erica One"/>
              </a:endParaRPr>
            </a:p>
          </p:txBody>
        </p:sp>
        <p:sp>
          <p:nvSpPr>
            <p:cNvPr id="5" name="Google Shape;320;p22">
              <a:extLst>
                <a:ext uri="{FF2B5EF4-FFF2-40B4-BE49-F238E27FC236}">
                  <a16:creationId xmlns:a16="http://schemas.microsoft.com/office/drawing/2014/main" id="{A451EC28-7AF2-B073-D11D-F209F0EE0812}"/>
                </a:ext>
              </a:extLst>
            </p:cNvPr>
            <p:cNvSpPr txBox="1"/>
            <p:nvPr/>
          </p:nvSpPr>
          <p:spPr>
            <a:xfrm>
              <a:off x="2071098" y="845040"/>
              <a:ext cx="2862359"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0" i="0" u="none" strike="noStrike" baseline="0" dirty="0">
                  <a:latin typeface="Erica One" panose="020B0604020202020204" charset="0"/>
                </a:rPr>
                <a:t>Semantic Segmentation</a:t>
              </a:r>
              <a:endParaRPr sz="1900" dirty="0">
                <a:solidFill>
                  <a:schemeClr val="dk1"/>
                </a:solidFill>
                <a:latin typeface="Erica One" panose="020B0604020202020204" charset="0"/>
                <a:ea typeface="Erica One"/>
                <a:cs typeface="Erica One"/>
                <a:sym typeface="Erica One"/>
              </a:endParaRPr>
            </a:p>
          </p:txBody>
        </p:sp>
      </p:grpSp>
      <p:sp>
        <p:nvSpPr>
          <p:cNvPr id="6" name="Google Shape;1066;p46">
            <a:extLst>
              <a:ext uri="{FF2B5EF4-FFF2-40B4-BE49-F238E27FC236}">
                <a16:creationId xmlns:a16="http://schemas.microsoft.com/office/drawing/2014/main" id="{DB4C664C-393B-C1A8-C0AB-4FFA083E1694}"/>
              </a:ext>
            </a:extLst>
          </p:cNvPr>
          <p:cNvSpPr txBox="1"/>
          <p:nvPr/>
        </p:nvSpPr>
        <p:spPr>
          <a:xfrm>
            <a:off x="3902721" y="785458"/>
            <a:ext cx="1338558" cy="487187"/>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latin typeface="Erica One" panose="020B0604020202020204" charset="0"/>
              </a:rPr>
              <a:t>Datasets</a:t>
            </a:r>
            <a:endParaRPr sz="2100" dirty="0">
              <a:solidFill>
                <a:schemeClr val="dk1"/>
              </a:solidFill>
              <a:latin typeface="Erica One" panose="020B0604020202020204" charset="0"/>
              <a:ea typeface="Erica One"/>
              <a:cs typeface="Erica One"/>
              <a:sym typeface="Erica One"/>
            </a:endParaRPr>
          </a:p>
        </p:txBody>
      </p:sp>
      <p:sp>
        <p:nvSpPr>
          <p:cNvPr id="7" name="Subtitle 5">
            <a:extLst>
              <a:ext uri="{FF2B5EF4-FFF2-40B4-BE49-F238E27FC236}">
                <a16:creationId xmlns:a16="http://schemas.microsoft.com/office/drawing/2014/main" id="{F706129F-3E51-AE87-C713-896B2447F1F7}"/>
              </a:ext>
            </a:extLst>
          </p:cNvPr>
          <p:cNvSpPr txBox="1">
            <a:spLocks/>
          </p:cNvSpPr>
          <p:nvPr/>
        </p:nvSpPr>
        <p:spPr>
          <a:xfrm>
            <a:off x="1860211" y="4737492"/>
            <a:ext cx="1693222" cy="4771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latin typeface="+mj-lt"/>
                <a:ea typeface="Calibri" panose="020F0502020204030204" pitchFamily="34" charset="0"/>
                <a:cs typeface="Times New Roman" panose="02020603050405020304" pitchFamily="18" charset="0"/>
              </a:rPr>
              <a:t>PASCAL-</a:t>
            </a:r>
            <a:r>
              <a:rPr lang="en-US" sz="1600" dirty="0" err="1">
                <a:latin typeface="+mj-lt"/>
                <a:ea typeface="Calibri" panose="020F0502020204030204" pitchFamily="34" charset="0"/>
                <a:cs typeface="Times New Roman" panose="02020603050405020304" pitchFamily="18" charset="0"/>
              </a:rPr>
              <a:t>Contex</a:t>
            </a:r>
            <a:endParaRPr lang="en-US" sz="1600" dirty="0">
              <a:latin typeface="+mj-lt"/>
              <a:ea typeface="Calibri" panose="020F0502020204030204" pitchFamily="34" charset="0"/>
              <a:cs typeface="Times New Roman" panose="02020603050405020304" pitchFamily="18" charset="0"/>
            </a:endParaRPr>
          </a:p>
          <a:p>
            <a:endParaRPr lang="en-US" sz="1200" dirty="0">
              <a:latin typeface="+mj-lt"/>
            </a:endParaRPr>
          </a:p>
        </p:txBody>
      </p:sp>
      <p:pic>
        <p:nvPicPr>
          <p:cNvPr id="8" name="Picture 7" descr="Example">
            <a:extLst>
              <a:ext uri="{FF2B5EF4-FFF2-40B4-BE49-F238E27FC236}">
                <a16:creationId xmlns:a16="http://schemas.microsoft.com/office/drawing/2014/main" id="{23E821C3-2F8C-EBDA-72EA-DCB561DC7B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3373" y="1421398"/>
            <a:ext cx="2329588" cy="1164794"/>
          </a:xfrm>
          <a:prstGeom prst="rect">
            <a:avLst/>
          </a:prstGeom>
          <a:noFill/>
          <a:ln>
            <a:noFill/>
          </a:ln>
        </p:spPr>
      </p:pic>
      <p:pic>
        <p:nvPicPr>
          <p:cNvPr id="9" name="Picture 8">
            <a:extLst>
              <a:ext uri="{FF2B5EF4-FFF2-40B4-BE49-F238E27FC236}">
                <a16:creationId xmlns:a16="http://schemas.microsoft.com/office/drawing/2014/main" id="{B154460D-CC19-CBBF-4D83-EF748CA0A2D3}"/>
              </a:ext>
            </a:extLst>
          </p:cNvPr>
          <p:cNvPicPr>
            <a:picLocks noChangeAspect="1"/>
          </p:cNvPicPr>
          <p:nvPr/>
        </p:nvPicPr>
        <p:blipFill rotWithShape="1">
          <a:blip r:embed="rId3"/>
          <a:srcRect r="1921"/>
          <a:stretch/>
        </p:blipFill>
        <p:spPr>
          <a:xfrm>
            <a:off x="6376847" y="1029052"/>
            <a:ext cx="2153780" cy="1557140"/>
          </a:xfrm>
          <a:prstGeom prst="rect">
            <a:avLst/>
          </a:prstGeom>
        </p:spPr>
      </p:pic>
      <p:pic>
        <p:nvPicPr>
          <p:cNvPr id="10" name="Picture 9">
            <a:extLst>
              <a:ext uri="{FF2B5EF4-FFF2-40B4-BE49-F238E27FC236}">
                <a16:creationId xmlns:a16="http://schemas.microsoft.com/office/drawing/2014/main" id="{1DF630DC-A303-2660-3D44-F329D78E5156}"/>
              </a:ext>
            </a:extLst>
          </p:cNvPr>
          <p:cNvPicPr>
            <a:picLocks noChangeAspect="1"/>
          </p:cNvPicPr>
          <p:nvPr/>
        </p:nvPicPr>
        <p:blipFill>
          <a:blip r:embed="rId4"/>
          <a:stretch>
            <a:fillRect/>
          </a:stretch>
        </p:blipFill>
        <p:spPr>
          <a:xfrm>
            <a:off x="1542028" y="2970995"/>
            <a:ext cx="2329589" cy="1687094"/>
          </a:xfrm>
          <a:prstGeom prst="rect">
            <a:avLst/>
          </a:prstGeom>
        </p:spPr>
      </p:pic>
      <p:pic>
        <p:nvPicPr>
          <p:cNvPr id="11" name="Picture 10">
            <a:extLst>
              <a:ext uri="{FF2B5EF4-FFF2-40B4-BE49-F238E27FC236}">
                <a16:creationId xmlns:a16="http://schemas.microsoft.com/office/drawing/2014/main" id="{E2728C4E-19A1-E58B-E839-DFCCC9E85981}"/>
              </a:ext>
            </a:extLst>
          </p:cNvPr>
          <p:cNvPicPr>
            <a:picLocks noChangeAspect="1"/>
          </p:cNvPicPr>
          <p:nvPr/>
        </p:nvPicPr>
        <p:blipFill>
          <a:blip r:embed="rId5"/>
          <a:stretch>
            <a:fillRect/>
          </a:stretch>
        </p:blipFill>
        <p:spPr>
          <a:xfrm>
            <a:off x="5272383" y="2985841"/>
            <a:ext cx="2329589" cy="1672248"/>
          </a:xfrm>
          <a:prstGeom prst="rect">
            <a:avLst/>
          </a:prstGeom>
        </p:spPr>
      </p:pic>
      <p:sp>
        <p:nvSpPr>
          <p:cNvPr id="12" name="Subtitle 5">
            <a:extLst>
              <a:ext uri="{FF2B5EF4-FFF2-40B4-BE49-F238E27FC236}">
                <a16:creationId xmlns:a16="http://schemas.microsoft.com/office/drawing/2014/main" id="{337FD64F-E1EB-EE2E-53D3-7B92B5AE0DAF}"/>
              </a:ext>
            </a:extLst>
          </p:cNvPr>
          <p:cNvSpPr txBox="1">
            <a:spLocks/>
          </p:cNvSpPr>
          <p:nvPr/>
        </p:nvSpPr>
        <p:spPr>
          <a:xfrm>
            <a:off x="1098806" y="2571750"/>
            <a:ext cx="1358721" cy="4562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r>
              <a:rPr lang="en-US" sz="1600" dirty="0">
                <a:effectLst/>
                <a:latin typeface="+mj-lt"/>
                <a:ea typeface="Calibri" panose="020F0502020204030204" pitchFamily="34" charset="0"/>
                <a:cs typeface="Times New Roman" panose="02020603050405020304" pitchFamily="18" charset="0"/>
              </a:rPr>
              <a:t>Cityscapes</a:t>
            </a:r>
            <a:endParaRPr lang="en-US" sz="1200" dirty="0">
              <a:latin typeface="+mj-lt"/>
            </a:endParaRPr>
          </a:p>
        </p:txBody>
      </p:sp>
      <p:sp>
        <p:nvSpPr>
          <p:cNvPr id="13" name="Subtitle 5">
            <a:extLst>
              <a:ext uri="{FF2B5EF4-FFF2-40B4-BE49-F238E27FC236}">
                <a16:creationId xmlns:a16="http://schemas.microsoft.com/office/drawing/2014/main" id="{ED35B5AF-9DE7-5812-48B9-498D8F34C9E1}"/>
              </a:ext>
            </a:extLst>
          </p:cNvPr>
          <p:cNvSpPr txBox="1">
            <a:spLocks/>
          </p:cNvSpPr>
          <p:nvPr/>
        </p:nvSpPr>
        <p:spPr>
          <a:xfrm>
            <a:off x="5719576" y="4658089"/>
            <a:ext cx="1435202" cy="4771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marR="0">
              <a:lnSpc>
                <a:spcPct val="107000"/>
              </a:lnSpc>
              <a:spcBef>
                <a:spcPts val="0"/>
              </a:spcBef>
              <a:spcAft>
                <a:spcPts val="800"/>
              </a:spcAft>
            </a:pPr>
            <a:r>
              <a:rPr lang="en-US" sz="1600" dirty="0">
                <a:effectLst/>
                <a:latin typeface="+mj-lt"/>
                <a:ea typeface="Calibri" panose="020F0502020204030204" pitchFamily="34" charset="0"/>
                <a:cs typeface="Times New Roman" panose="02020603050405020304" pitchFamily="18" charset="0"/>
              </a:rPr>
              <a:t>COCO-Stuff</a:t>
            </a:r>
          </a:p>
        </p:txBody>
      </p:sp>
      <p:sp>
        <p:nvSpPr>
          <p:cNvPr id="14" name="Subtitle 5">
            <a:extLst>
              <a:ext uri="{FF2B5EF4-FFF2-40B4-BE49-F238E27FC236}">
                <a16:creationId xmlns:a16="http://schemas.microsoft.com/office/drawing/2014/main" id="{4FC90300-0F89-FD74-DBCE-6730E92A1642}"/>
              </a:ext>
            </a:extLst>
          </p:cNvPr>
          <p:cNvSpPr txBox="1">
            <a:spLocks/>
          </p:cNvSpPr>
          <p:nvPr/>
        </p:nvSpPr>
        <p:spPr>
          <a:xfrm>
            <a:off x="6894408" y="2674516"/>
            <a:ext cx="1118657" cy="3679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marR="0" lvl="0"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r>
              <a:rPr lang="en-US" sz="1600" dirty="0" err="1">
                <a:latin typeface="+mj-lt"/>
                <a:ea typeface="Calibri" panose="020F0502020204030204" pitchFamily="34" charset="0"/>
                <a:cs typeface="Times New Roman" panose="02020603050405020304" pitchFamily="18" charset="0"/>
              </a:rPr>
              <a:t>ADE20K</a:t>
            </a:r>
            <a:endParaRPr lang="en-US" sz="1200" dirty="0">
              <a:latin typeface="+mj-lt"/>
            </a:endParaRPr>
          </a:p>
        </p:txBody>
      </p:sp>
    </p:spTree>
    <p:extLst>
      <p:ext uri="{BB962C8B-B14F-4D97-AF65-F5344CB8AC3E}">
        <p14:creationId xmlns:p14="http://schemas.microsoft.com/office/powerpoint/2010/main" val="1593250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41;p22">
            <a:extLst>
              <a:ext uri="{FF2B5EF4-FFF2-40B4-BE49-F238E27FC236}">
                <a16:creationId xmlns:a16="http://schemas.microsoft.com/office/drawing/2014/main" id="{C12838BA-984E-A11D-6320-9D0FEEDE37F0}"/>
              </a:ext>
            </a:extLst>
          </p:cNvPr>
          <p:cNvGrpSpPr/>
          <p:nvPr/>
        </p:nvGrpSpPr>
        <p:grpSpPr>
          <a:xfrm>
            <a:off x="164568" y="139032"/>
            <a:ext cx="4034039" cy="691655"/>
            <a:chOff x="1471877" y="716742"/>
            <a:chExt cx="3461580" cy="675699"/>
          </a:xfrm>
        </p:grpSpPr>
        <p:sp>
          <p:nvSpPr>
            <p:cNvPr id="4" name="Google Shape;342;p22">
              <a:extLst>
                <a:ext uri="{FF2B5EF4-FFF2-40B4-BE49-F238E27FC236}">
                  <a16:creationId xmlns:a16="http://schemas.microsoft.com/office/drawing/2014/main" id="{A8712932-5DB9-DACC-1AF8-35030D700DBA}"/>
                </a:ext>
              </a:extLst>
            </p:cNvPr>
            <p:cNvSpPr/>
            <p:nvPr/>
          </p:nvSpPr>
          <p:spPr>
            <a:xfrm>
              <a:off x="1471877" y="716742"/>
              <a:ext cx="599221"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Erica One" panose="020B0604020202020204" charset="0"/>
                  <a:ea typeface="Erica One"/>
                  <a:cs typeface="Erica One"/>
                  <a:sym typeface="Erica One"/>
                </a:rPr>
                <a:t>4</a:t>
              </a:r>
              <a:endParaRPr sz="2000" dirty="0">
                <a:latin typeface="Erica One" panose="020B0604020202020204" charset="0"/>
                <a:ea typeface="Erica One"/>
                <a:cs typeface="Erica One"/>
                <a:sym typeface="Erica One"/>
              </a:endParaRPr>
            </a:p>
          </p:txBody>
        </p:sp>
        <p:sp>
          <p:nvSpPr>
            <p:cNvPr id="5" name="Google Shape;320;p22">
              <a:extLst>
                <a:ext uri="{FF2B5EF4-FFF2-40B4-BE49-F238E27FC236}">
                  <a16:creationId xmlns:a16="http://schemas.microsoft.com/office/drawing/2014/main" id="{081EC99C-7600-5806-E4BB-CD1C74285B92}"/>
                </a:ext>
              </a:extLst>
            </p:cNvPr>
            <p:cNvSpPr txBox="1"/>
            <p:nvPr/>
          </p:nvSpPr>
          <p:spPr>
            <a:xfrm>
              <a:off x="2071098" y="845040"/>
              <a:ext cx="2862359"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0" i="0" u="none" strike="noStrike" baseline="0" dirty="0">
                  <a:latin typeface="Erica One" panose="020B0604020202020204" charset="0"/>
                </a:rPr>
                <a:t>Semantic Segmentation</a:t>
              </a:r>
              <a:endParaRPr sz="1900" dirty="0">
                <a:solidFill>
                  <a:schemeClr val="dk1"/>
                </a:solidFill>
                <a:latin typeface="Erica One" panose="020B0604020202020204" charset="0"/>
                <a:ea typeface="Erica One"/>
                <a:cs typeface="Erica One"/>
                <a:sym typeface="Erica One"/>
              </a:endParaRPr>
            </a:p>
          </p:txBody>
        </p:sp>
      </p:grpSp>
      <p:sp>
        <p:nvSpPr>
          <p:cNvPr id="6" name="Google Shape;1066;p46">
            <a:extLst>
              <a:ext uri="{FF2B5EF4-FFF2-40B4-BE49-F238E27FC236}">
                <a16:creationId xmlns:a16="http://schemas.microsoft.com/office/drawing/2014/main" id="{316B906E-D78C-B874-5F41-C46C59839C14}"/>
              </a:ext>
            </a:extLst>
          </p:cNvPr>
          <p:cNvSpPr txBox="1"/>
          <p:nvPr/>
        </p:nvSpPr>
        <p:spPr>
          <a:xfrm>
            <a:off x="2959343" y="699357"/>
            <a:ext cx="3225313" cy="487187"/>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latin typeface="Erica One" panose="020B0604020202020204" charset="0"/>
              </a:rPr>
              <a:t>Implementation Details</a:t>
            </a:r>
            <a:endParaRPr sz="2100" dirty="0">
              <a:solidFill>
                <a:schemeClr val="dk1"/>
              </a:solidFill>
              <a:latin typeface="Erica One" panose="020B0604020202020204" charset="0"/>
              <a:ea typeface="Erica One"/>
              <a:cs typeface="Erica One"/>
              <a:sym typeface="Erica One"/>
            </a:endParaRPr>
          </a:p>
        </p:txBody>
      </p:sp>
      <p:grpSp>
        <p:nvGrpSpPr>
          <p:cNvPr id="9" name="Google Shape;242;p20">
            <a:extLst>
              <a:ext uri="{FF2B5EF4-FFF2-40B4-BE49-F238E27FC236}">
                <a16:creationId xmlns:a16="http://schemas.microsoft.com/office/drawing/2014/main" id="{4F8421B6-0EBA-A42E-FD82-CE671B748908}"/>
              </a:ext>
            </a:extLst>
          </p:cNvPr>
          <p:cNvGrpSpPr/>
          <p:nvPr/>
        </p:nvGrpSpPr>
        <p:grpSpPr>
          <a:xfrm>
            <a:off x="330255" y="1302158"/>
            <a:ext cx="4074288" cy="1644077"/>
            <a:chOff x="765730" y="1554561"/>
            <a:chExt cx="7759436" cy="1617392"/>
          </a:xfrm>
        </p:grpSpPr>
        <p:sp>
          <p:nvSpPr>
            <p:cNvPr id="10" name="Google Shape;243;p20">
              <a:extLst>
                <a:ext uri="{FF2B5EF4-FFF2-40B4-BE49-F238E27FC236}">
                  <a16:creationId xmlns:a16="http://schemas.microsoft.com/office/drawing/2014/main" id="{9D7FD230-15D7-1E3C-5713-230E06B88362}"/>
                </a:ext>
              </a:extLst>
            </p:cNvPr>
            <p:cNvSpPr/>
            <p:nvPr/>
          </p:nvSpPr>
          <p:spPr>
            <a:xfrm>
              <a:off x="765730" y="1554561"/>
              <a:ext cx="7759436" cy="1602185"/>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4;p20">
              <a:extLst>
                <a:ext uri="{FF2B5EF4-FFF2-40B4-BE49-F238E27FC236}">
                  <a16:creationId xmlns:a16="http://schemas.microsoft.com/office/drawing/2014/main" id="{3142B9E7-F854-1F0A-CD88-E1B7320DC644}"/>
                </a:ext>
              </a:extLst>
            </p:cNvPr>
            <p:cNvSpPr txBox="1"/>
            <p:nvPr/>
          </p:nvSpPr>
          <p:spPr>
            <a:xfrm>
              <a:off x="843662" y="1674582"/>
              <a:ext cx="2246423" cy="3017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dirty="0">
                  <a:latin typeface="+mn-lt"/>
                  <a:ea typeface="Erica One"/>
                  <a:cs typeface="Erica One"/>
                  <a:sym typeface="Erica One"/>
                </a:rPr>
                <a:t>TASK 1</a:t>
              </a:r>
              <a:endParaRPr sz="2100" b="1" dirty="0">
                <a:latin typeface="+mn-lt"/>
                <a:ea typeface="Erica One"/>
                <a:cs typeface="Erica One"/>
                <a:sym typeface="Erica One"/>
              </a:endParaRPr>
            </a:p>
          </p:txBody>
        </p:sp>
        <p:sp>
          <p:nvSpPr>
            <p:cNvPr id="12" name="Google Shape;246;p20">
              <a:extLst>
                <a:ext uri="{FF2B5EF4-FFF2-40B4-BE49-F238E27FC236}">
                  <a16:creationId xmlns:a16="http://schemas.microsoft.com/office/drawing/2014/main" id="{677881D3-800D-1444-5CFC-E4064C65983A}"/>
                </a:ext>
              </a:extLst>
            </p:cNvPr>
            <p:cNvSpPr txBox="1"/>
            <p:nvPr/>
          </p:nvSpPr>
          <p:spPr>
            <a:xfrm>
              <a:off x="859854" y="2135519"/>
              <a:ext cx="7571189" cy="103643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dk1"/>
                  </a:solidFill>
                  <a:latin typeface="+mn-lt"/>
                  <a:ea typeface="Catamaran"/>
                  <a:cs typeface="Catamaran"/>
                  <a:sym typeface="Catamaran"/>
                </a:rPr>
                <a:t>Khởi tạo mô hình cơ bản bằng cách sử dụng mô hình được huấn luyện trước trên ImageNet và mô-đun OCR ngẫu nhiên.</a:t>
              </a:r>
              <a:endParaRPr lang="en-GB" dirty="0">
                <a:solidFill>
                  <a:schemeClr val="dk1"/>
                </a:solidFill>
                <a:latin typeface="+mn-lt"/>
                <a:ea typeface="Catamaran"/>
                <a:cs typeface="Catamaran"/>
                <a:sym typeface="Catamaran"/>
              </a:endParaRPr>
            </a:p>
          </p:txBody>
        </p:sp>
      </p:grpSp>
      <p:grpSp>
        <p:nvGrpSpPr>
          <p:cNvPr id="13" name="Google Shape;266;p20">
            <a:extLst>
              <a:ext uri="{FF2B5EF4-FFF2-40B4-BE49-F238E27FC236}">
                <a16:creationId xmlns:a16="http://schemas.microsoft.com/office/drawing/2014/main" id="{30B7D338-F054-DB11-C6E8-7D4605741356}"/>
              </a:ext>
            </a:extLst>
          </p:cNvPr>
          <p:cNvGrpSpPr/>
          <p:nvPr/>
        </p:nvGrpSpPr>
        <p:grpSpPr>
          <a:xfrm>
            <a:off x="330255" y="3253500"/>
            <a:ext cx="4074288" cy="1628618"/>
            <a:chOff x="715099" y="2295760"/>
            <a:chExt cx="7746229" cy="1246092"/>
          </a:xfrm>
        </p:grpSpPr>
        <p:sp>
          <p:nvSpPr>
            <p:cNvPr id="14" name="Google Shape;267;p20">
              <a:extLst>
                <a:ext uri="{FF2B5EF4-FFF2-40B4-BE49-F238E27FC236}">
                  <a16:creationId xmlns:a16="http://schemas.microsoft.com/office/drawing/2014/main" id="{8DBEB5B8-AAC1-5D62-30D5-F8CE64E6765D}"/>
                </a:ext>
              </a:extLst>
            </p:cNvPr>
            <p:cNvSpPr/>
            <p:nvPr/>
          </p:nvSpPr>
          <p:spPr>
            <a:xfrm>
              <a:off x="715099" y="2295760"/>
              <a:ext cx="7746229" cy="1246092"/>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68;p20">
              <a:extLst>
                <a:ext uri="{FF2B5EF4-FFF2-40B4-BE49-F238E27FC236}">
                  <a16:creationId xmlns:a16="http://schemas.microsoft.com/office/drawing/2014/main" id="{8E23C6BE-9950-1AAC-1692-C6E2724522B2}"/>
                </a:ext>
              </a:extLst>
            </p:cNvPr>
            <p:cNvSpPr txBox="1"/>
            <p:nvPr/>
          </p:nvSpPr>
          <p:spPr>
            <a:xfrm>
              <a:off x="792898" y="2366851"/>
              <a:ext cx="2424948" cy="2482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dirty="0">
                  <a:latin typeface="+mn-lt"/>
                  <a:ea typeface="Erica One"/>
                  <a:cs typeface="Erica One"/>
                  <a:sym typeface="Erica One"/>
                </a:rPr>
                <a:t>TASK 2</a:t>
              </a:r>
              <a:endParaRPr sz="2100" b="1" dirty="0">
                <a:latin typeface="+mn-lt"/>
                <a:ea typeface="Erica One"/>
                <a:cs typeface="Erica One"/>
                <a:sym typeface="Erica One"/>
              </a:endParaRPr>
            </a:p>
          </p:txBody>
        </p:sp>
        <mc:AlternateContent xmlns:mc="http://schemas.openxmlformats.org/markup-compatibility/2006" xmlns:a14="http://schemas.microsoft.com/office/drawing/2010/main">
          <mc:Choice Requires="a14">
            <p:sp>
              <p:nvSpPr>
                <p:cNvPr id="16" name="Google Shape;270;p20">
                  <a:extLst>
                    <a:ext uri="{FF2B5EF4-FFF2-40B4-BE49-F238E27FC236}">
                      <a16:creationId xmlns:a16="http://schemas.microsoft.com/office/drawing/2014/main" id="{CCE258D2-FD77-6A14-D207-6A7FBBE589CA}"/>
                    </a:ext>
                  </a:extLst>
                </p:cNvPr>
                <p:cNvSpPr txBox="1"/>
                <p:nvPr/>
              </p:nvSpPr>
              <p:spPr>
                <a:xfrm>
                  <a:off x="1261763" y="2769867"/>
                  <a:ext cx="6652900" cy="6171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dk1"/>
                      </a:solidFill>
                      <a:latin typeface="+mn-lt"/>
                      <a:ea typeface="Catamaran"/>
                      <a:cs typeface="Times New Roman" panose="02020603050405020304" pitchFamily="18" charset="0"/>
                      <a:sym typeface="Catamaran"/>
                    </a:rPr>
                    <a:t>Áp </a:t>
                  </a:r>
                  <a:r>
                    <a:rPr lang="en-GB" dirty="0" err="1">
                      <a:solidFill>
                        <a:schemeClr val="dk1"/>
                      </a:solidFill>
                      <a:latin typeface="+mn-lt"/>
                      <a:ea typeface="Catamaran"/>
                      <a:cs typeface="Times New Roman" panose="02020603050405020304" pitchFamily="18" charset="0"/>
                      <a:sym typeface="Catamaran"/>
                    </a:rPr>
                    <a:t>dụng</a:t>
                  </a:r>
                  <a:r>
                    <a:rPr lang="en-GB" dirty="0">
                      <a:solidFill>
                        <a:schemeClr val="dk1"/>
                      </a:solidFill>
                      <a:latin typeface="+mn-lt"/>
                      <a:ea typeface="Catamaran"/>
                      <a:cs typeface="Times New Roman" panose="02020603050405020304" pitchFamily="18" charset="0"/>
                      <a:sym typeface="Catamaran"/>
                    </a:rPr>
                    <a:t> </a:t>
                  </a:r>
                  <a:r>
                    <a:rPr lang="en-GB" dirty="0" err="1">
                      <a:solidFill>
                        <a:schemeClr val="dk1"/>
                      </a:solidFill>
                      <a:latin typeface="+mn-lt"/>
                      <a:ea typeface="Catamaran"/>
                      <a:cs typeface="Times New Roman" panose="02020603050405020304" pitchFamily="18" charset="0"/>
                      <a:sym typeface="Catamaran"/>
                    </a:rPr>
                    <a:t>chính</a:t>
                  </a:r>
                  <a:r>
                    <a:rPr lang="en-GB" dirty="0">
                      <a:solidFill>
                        <a:schemeClr val="dk1"/>
                      </a:solidFill>
                      <a:latin typeface="+mn-lt"/>
                      <a:ea typeface="Catamaran"/>
                      <a:cs typeface="Times New Roman" panose="02020603050405020304" pitchFamily="18" charset="0"/>
                      <a:sym typeface="Catamaran"/>
                    </a:rPr>
                    <a:t> </a:t>
                  </a:r>
                  <a:r>
                    <a:rPr lang="en-GB" dirty="0" err="1">
                      <a:solidFill>
                        <a:schemeClr val="dk1"/>
                      </a:solidFill>
                      <a:latin typeface="+mn-lt"/>
                      <a:ea typeface="Catamaran"/>
                      <a:cs typeface="Times New Roman" panose="02020603050405020304" pitchFamily="18" charset="0"/>
                      <a:sym typeface="Catamaran"/>
                    </a:rPr>
                    <a:t>sách</a:t>
                  </a:r>
                  <a:r>
                    <a:rPr lang="en-GB" dirty="0">
                      <a:solidFill>
                        <a:schemeClr val="dk1"/>
                      </a:solidFill>
                      <a:latin typeface="+mn-lt"/>
                      <a:ea typeface="Catamaran"/>
                      <a:cs typeface="Times New Roman" panose="02020603050405020304" pitchFamily="18" charset="0"/>
                      <a:sym typeface="Catamaran"/>
                    </a:rPr>
                    <a:t> </a:t>
                  </a:r>
                  <a:r>
                    <a:rPr lang="en-GB" dirty="0" err="1">
                      <a:solidFill>
                        <a:schemeClr val="dk1"/>
                      </a:solidFill>
                      <a:latin typeface="+mn-lt"/>
                      <a:ea typeface="Catamaran"/>
                      <a:cs typeface="Times New Roman" panose="02020603050405020304" pitchFamily="18" charset="0"/>
                      <a:sym typeface="Catamaran"/>
                    </a:rPr>
                    <a:t>tỷ</a:t>
                  </a:r>
                  <a:r>
                    <a:rPr lang="en-GB" dirty="0">
                      <a:solidFill>
                        <a:schemeClr val="dk1"/>
                      </a:solidFill>
                      <a:latin typeface="+mn-lt"/>
                      <a:ea typeface="Catamaran"/>
                      <a:cs typeface="Times New Roman" panose="02020603050405020304" pitchFamily="18" charset="0"/>
                      <a:sym typeface="Catamaran"/>
                    </a:rPr>
                    <a:t> </a:t>
                  </a:r>
                  <a:r>
                    <a:rPr lang="en-GB" dirty="0" err="1">
                      <a:solidFill>
                        <a:schemeClr val="dk1"/>
                      </a:solidFill>
                      <a:latin typeface="+mn-lt"/>
                      <a:ea typeface="Catamaran"/>
                      <a:cs typeface="Times New Roman" panose="02020603050405020304" pitchFamily="18" charset="0"/>
                      <a:sym typeface="Catamaran"/>
                    </a:rPr>
                    <a:t>lệ</a:t>
                  </a:r>
                  <a:r>
                    <a:rPr lang="en-GB" dirty="0">
                      <a:solidFill>
                        <a:schemeClr val="dk1"/>
                      </a:solidFill>
                      <a:latin typeface="+mn-lt"/>
                      <a:ea typeface="Catamaran"/>
                      <a:cs typeface="Times New Roman" panose="02020603050405020304" pitchFamily="18" charset="0"/>
                      <a:sym typeface="Catamaran"/>
                    </a:rPr>
                    <a:t> </a:t>
                  </a:r>
                  <a:r>
                    <a:rPr lang="en-GB" dirty="0" err="1">
                      <a:solidFill>
                        <a:schemeClr val="dk1"/>
                      </a:solidFill>
                      <a:latin typeface="+mn-lt"/>
                      <a:ea typeface="Catamaran"/>
                      <a:cs typeface="Times New Roman" panose="02020603050405020304" pitchFamily="18" charset="0"/>
                      <a:sym typeface="Catamaran"/>
                    </a:rPr>
                    <a:t>học</a:t>
                  </a:r>
                  <a:r>
                    <a:rPr lang="en-GB" dirty="0">
                      <a:solidFill>
                        <a:schemeClr val="dk1"/>
                      </a:solidFill>
                      <a:latin typeface="+mn-lt"/>
                      <a:ea typeface="Catamaran"/>
                      <a:cs typeface="Times New Roman" panose="02020603050405020304" pitchFamily="18" charset="0"/>
                      <a:sym typeface="Catamaran"/>
                    </a:rPr>
                    <a:t> </a:t>
                  </a:r>
                  <a:r>
                    <a:rPr lang="en-GB" dirty="0" err="1">
                      <a:solidFill>
                        <a:schemeClr val="dk1"/>
                      </a:solidFill>
                      <a:latin typeface="+mn-lt"/>
                      <a:ea typeface="Catamaran"/>
                      <a:cs typeface="Times New Roman" panose="02020603050405020304" pitchFamily="18" charset="0"/>
                      <a:sym typeface="Catamaran"/>
                    </a:rPr>
                    <a:t>tập</a:t>
                  </a:r>
                  <a:r>
                    <a:rPr lang="en-GB" dirty="0">
                      <a:solidFill>
                        <a:schemeClr val="dk1"/>
                      </a:solidFill>
                      <a:latin typeface="+mn-lt"/>
                      <a:ea typeface="Catamaran"/>
                      <a:cs typeface="Times New Roman" panose="02020603050405020304" pitchFamily="18" charset="0"/>
                      <a:sym typeface="Catamaran"/>
                    </a:rPr>
                    <a:t> </a:t>
                  </a:r>
                  <a:r>
                    <a:rPr lang="en-GB" dirty="0" err="1">
                      <a:solidFill>
                        <a:schemeClr val="dk1"/>
                      </a:solidFill>
                      <a:latin typeface="+mn-lt"/>
                      <a:ea typeface="Catamaran"/>
                      <a:cs typeface="Times New Roman" panose="02020603050405020304" pitchFamily="18" charset="0"/>
                      <a:sym typeface="Catamaran"/>
                    </a:rPr>
                    <a:t>đa</a:t>
                  </a:r>
                  <a:r>
                    <a:rPr lang="en-GB" dirty="0">
                      <a:solidFill>
                        <a:schemeClr val="dk1"/>
                      </a:solidFill>
                      <a:latin typeface="+mn-lt"/>
                      <a:ea typeface="Catamaran"/>
                      <a:cs typeface="Times New Roman" panose="02020603050405020304" pitchFamily="18" charset="0"/>
                      <a:sym typeface="Catamaran"/>
                    </a:rPr>
                    <a:t> </a:t>
                  </a:r>
                  <a:r>
                    <a:rPr lang="en-GB" dirty="0" err="1">
                      <a:solidFill>
                        <a:schemeClr val="dk1"/>
                      </a:solidFill>
                      <a:latin typeface="+mn-lt"/>
                      <a:ea typeface="Catamaran"/>
                      <a:cs typeface="Times New Roman" panose="02020603050405020304" pitchFamily="18" charset="0"/>
                      <a:sym typeface="Catamaran"/>
                    </a:rPr>
                    <a:t>thức</a:t>
                  </a:r>
                  <a:r>
                    <a:rPr lang="en-GB" dirty="0">
                      <a:solidFill>
                        <a:schemeClr val="dk1"/>
                      </a:solidFill>
                      <a:latin typeface="+mn-lt"/>
                      <a:ea typeface="Catamaran"/>
                      <a:cs typeface="Times New Roman" panose="02020603050405020304" pitchFamily="18" charset="0"/>
                      <a:sym typeface="Catamaran"/>
                    </a:rPr>
                    <a:t> </a:t>
                  </a:r>
                  <a:r>
                    <a:rPr lang="en-GB" dirty="0" err="1">
                      <a:solidFill>
                        <a:schemeClr val="dk1"/>
                      </a:solidFill>
                      <a:latin typeface="+mn-lt"/>
                      <a:ea typeface="Catamaran"/>
                      <a:cs typeface="Times New Roman" panose="02020603050405020304" pitchFamily="18" charset="0"/>
                      <a:sym typeface="Catamaran"/>
                    </a:rPr>
                    <a:t>với</a:t>
                  </a:r>
                  <a:r>
                    <a:rPr lang="en-GB" dirty="0">
                      <a:solidFill>
                        <a:schemeClr val="dk1"/>
                      </a:solidFill>
                      <a:latin typeface="+mn-lt"/>
                      <a:ea typeface="Catamaran"/>
                      <a:cs typeface="Times New Roman" panose="02020603050405020304" pitchFamily="18" charset="0"/>
                      <a:sym typeface="Catamaran"/>
                    </a:rPr>
                    <a:t> </a:t>
                  </a:r>
                  <a:r>
                    <a:rPr lang="en-GB" dirty="0" err="1">
                      <a:solidFill>
                        <a:schemeClr val="dk1"/>
                      </a:solidFill>
                      <a:latin typeface="+mn-lt"/>
                      <a:ea typeface="Catamaran"/>
                      <a:cs typeface="Times New Roman" panose="02020603050405020304" pitchFamily="18" charset="0"/>
                      <a:sym typeface="Catamaran"/>
                    </a:rPr>
                    <a:t>hệ</a:t>
                  </a:r>
                  <a:r>
                    <a:rPr lang="en-GB" dirty="0">
                      <a:solidFill>
                        <a:schemeClr val="dk1"/>
                      </a:solidFill>
                      <a:latin typeface="+mn-lt"/>
                      <a:ea typeface="Catamaran"/>
                      <a:cs typeface="Times New Roman" panose="02020603050405020304" pitchFamily="18" charset="0"/>
                      <a:sym typeface="Catamaran"/>
                    </a:rPr>
                    <a:t> </a:t>
                  </a:r>
                  <a:r>
                    <a:rPr lang="en-GB" dirty="0" err="1">
                      <a:solidFill>
                        <a:schemeClr val="dk1"/>
                      </a:solidFill>
                      <a:latin typeface="+mn-lt"/>
                      <a:ea typeface="Catamaran"/>
                      <a:cs typeface="Times New Roman" panose="02020603050405020304" pitchFamily="18" charset="0"/>
                      <a:sym typeface="Catamaran"/>
                    </a:rPr>
                    <a:t>số</a:t>
                  </a:r>
                  <a:r>
                    <a:rPr lang="en-GB" dirty="0">
                      <a:solidFill>
                        <a:schemeClr val="dk1"/>
                      </a:solidFill>
                      <a:latin typeface="+mn-lt"/>
                      <a:ea typeface="Catamaran"/>
                      <a:cs typeface="Times New Roman" panose="02020603050405020304" pitchFamily="18" charset="0"/>
                      <a:sym typeface="Catamaran"/>
                    </a:rPr>
                    <a:t> </a:t>
                  </a:r>
                  <a14:m>
                    <m:oMath xmlns:m="http://schemas.openxmlformats.org/officeDocument/2006/math">
                      <m:r>
                        <a:rPr lang="en-US" b="0" i="1" smtClean="0">
                          <a:solidFill>
                            <a:schemeClr val="dk1"/>
                          </a:solidFill>
                          <a:latin typeface="Cambria Math" panose="02040503050406030204" pitchFamily="18" charset="0"/>
                          <a:ea typeface="Catamaran"/>
                          <a:cs typeface="Catamaran"/>
                          <a:sym typeface="Catamaran"/>
                        </a:rPr>
                        <m:t>(1−(</m:t>
                      </m:r>
                      <m:sSup>
                        <m:sSupPr>
                          <m:ctrlPr>
                            <a:rPr lang="en-US" b="0" i="1" smtClean="0">
                              <a:solidFill>
                                <a:schemeClr val="dk1"/>
                              </a:solidFill>
                              <a:latin typeface="Cambria Math" panose="02040503050406030204" pitchFamily="18" charset="0"/>
                              <a:cs typeface="Catamaran"/>
                              <a:sym typeface="Catamaran"/>
                            </a:rPr>
                          </m:ctrlPr>
                        </m:sSupPr>
                        <m:e>
                          <m:f>
                            <m:fPr>
                              <m:ctrlPr>
                                <a:rPr lang="en-US" b="0" i="1" smtClean="0">
                                  <a:solidFill>
                                    <a:schemeClr val="dk1"/>
                                  </a:solidFill>
                                  <a:latin typeface="Cambria Math" panose="02040503050406030204" pitchFamily="18" charset="0"/>
                                  <a:cs typeface="Catamaran"/>
                                  <a:sym typeface="Catamaran"/>
                                </a:rPr>
                              </m:ctrlPr>
                            </m:fPr>
                            <m:num>
                              <m:r>
                                <a:rPr lang="en-US" b="0" i="1" smtClean="0">
                                  <a:solidFill>
                                    <a:schemeClr val="dk1"/>
                                  </a:solidFill>
                                  <a:latin typeface="Cambria Math" panose="02040503050406030204" pitchFamily="18" charset="0"/>
                                  <a:cs typeface="Catamaran"/>
                                  <a:sym typeface="Catamaran"/>
                                </a:rPr>
                                <m:t>𝑖𝑡𝑒𝑟</m:t>
                              </m:r>
                            </m:num>
                            <m:den>
                              <m:r>
                                <a:rPr lang="en-US" b="0" i="1" smtClean="0">
                                  <a:solidFill>
                                    <a:schemeClr val="dk1"/>
                                  </a:solidFill>
                                  <a:latin typeface="Cambria Math" panose="02040503050406030204" pitchFamily="18" charset="0"/>
                                  <a:cs typeface="Catamaran"/>
                                  <a:sym typeface="Catamaran"/>
                                </a:rPr>
                                <m:t>𝑖𝑡𝑒𝑟</m:t>
                              </m:r>
                              <m:r>
                                <a:rPr lang="en-US" b="0" i="1" smtClean="0">
                                  <a:solidFill>
                                    <a:schemeClr val="dk1"/>
                                  </a:solidFill>
                                  <a:latin typeface="Cambria Math" panose="02040503050406030204" pitchFamily="18" charset="0"/>
                                  <a:cs typeface="Catamaran"/>
                                  <a:sym typeface="Catamaran"/>
                                </a:rPr>
                                <m:t> </m:t>
                              </m:r>
                              <m:r>
                                <a:rPr lang="en-US" b="0" i="1" smtClean="0">
                                  <a:solidFill>
                                    <a:schemeClr val="dk1"/>
                                  </a:solidFill>
                                  <a:latin typeface="Cambria Math" panose="02040503050406030204" pitchFamily="18" charset="0"/>
                                  <a:cs typeface="Catamaran"/>
                                  <a:sym typeface="Catamaran"/>
                                </a:rPr>
                                <m:t>𝑚𝑎𝑥</m:t>
                              </m:r>
                            </m:den>
                          </m:f>
                          <m:r>
                            <a:rPr lang="en-US" b="0" i="1" smtClean="0">
                              <a:solidFill>
                                <a:schemeClr val="dk1"/>
                              </a:solidFill>
                              <a:latin typeface="Cambria Math" panose="02040503050406030204" pitchFamily="18" charset="0"/>
                              <a:cs typeface="Catamaran"/>
                              <a:sym typeface="Catamaran"/>
                            </a:rPr>
                            <m:t>)</m:t>
                          </m:r>
                        </m:e>
                        <m:sup>
                          <m:r>
                            <a:rPr lang="en-US" b="0" i="1" smtClean="0">
                              <a:solidFill>
                                <a:schemeClr val="dk1"/>
                              </a:solidFill>
                              <a:latin typeface="Cambria Math" panose="02040503050406030204" pitchFamily="18" charset="0"/>
                              <a:cs typeface="Catamaran"/>
                              <a:sym typeface="Catamaran"/>
                            </a:rPr>
                            <m:t>0.9</m:t>
                          </m:r>
                        </m:sup>
                      </m:sSup>
                      <m:r>
                        <a:rPr lang="en-US" b="0" i="1" smtClean="0">
                          <a:solidFill>
                            <a:schemeClr val="dk1"/>
                          </a:solidFill>
                          <a:latin typeface="Cambria Math" panose="02040503050406030204" pitchFamily="18" charset="0"/>
                          <a:cs typeface="Catamaran"/>
                          <a:sym typeface="Catamaran"/>
                        </a:rPr>
                        <m:t>)</m:t>
                      </m:r>
                    </m:oMath>
                  </a14:m>
                  <a:r>
                    <a:rPr lang="en-US" dirty="0">
                      <a:solidFill>
                        <a:schemeClr val="dk1"/>
                      </a:solidFill>
                      <a:latin typeface="+mn-lt"/>
                      <a:ea typeface="Catamaran"/>
                      <a:cs typeface="Catamaran"/>
                      <a:sym typeface="Catamaran"/>
                    </a:rPr>
                    <a:t>.</a:t>
                  </a:r>
                  <a:endParaRPr dirty="0">
                    <a:solidFill>
                      <a:schemeClr val="dk1"/>
                    </a:solidFill>
                    <a:latin typeface="+mn-lt"/>
                    <a:ea typeface="Catamaran"/>
                    <a:cs typeface="Catamaran"/>
                    <a:sym typeface="Catamaran"/>
                  </a:endParaRPr>
                </a:p>
              </p:txBody>
            </p:sp>
          </mc:Choice>
          <mc:Fallback xmlns="">
            <p:sp>
              <p:nvSpPr>
                <p:cNvPr id="16" name="Google Shape;270;p20">
                  <a:extLst>
                    <a:ext uri="{FF2B5EF4-FFF2-40B4-BE49-F238E27FC236}">
                      <a16:creationId xmlns:a16="http://schemas.microsoft.com/office/drawing/2014/main" id="{CCE258D2-FD77-6A14-D207-6A7FBBE589CA}"/>
                    </a:ext>
                  </a:extLst>
                </p:cNvPr>
                <p:cNvSpPr txBox="1">
                  <a:spLocks noRot="1" noChangeAspect="1" noMove="1" noResize="1" noEditPoints="1" noAdjustHandles="1" noChangeArrowheads="1" noChangeShapeType="1" noTextEdit="1"/>
                </p:cNvSpPr>
                <p:nvPr/>
              </p:nvSpPr>
              <p:spPr>
                <a:xfrm>
                  <a:off x="1261763" y="2769867"/>
                  <a:ext cx="6652900" cy="617190"/>
                </a:xfrm>
                <a:prstGeom prst="rect">
                  <a:avLst/>
                </a:prstGeom>
                <a:blipFill>
                  <a:blip r:embed="rId2"/>
                  <a:stretch>
                    <a:fillRect/>
                  </a:stretch>
                </a:blipFill>
                <a:ln>
                  <a:noFill/>
                </a:ln>
              </p:spPr>
              <p:txBody>
                <a:bodyPr/>
                <a:lstStyle/>
                <a:p>
                  <a:r>
                    <a:rPr lang="en-US">
                      <a:noFill/>
                    </a:rPr>
                    <a:t> </a:t>
                  </a:r>
                </a:p>
              </p:txBody>
            </p:sp>
          </mc:Fallback>
        </mc:AlternateContent>
      </p:grpSp>
      <p:grpSp>
        <p:nvGrpSpPr>
          <p:cNvPr id="17" name="Google Shape;242;p20">
            <a:extLst>
              <a:ext uri="{FF2B5EF4-FFF2-40B4-BE49-F238E27FC236}">
                <a16:creationId xmlns:a16="http://schemas.microsoft.com/office/drawing/2014/main" id="{1D89A4A0-6EC2-E843-BF0C-8FA30133E3A4}"/>
              </a:ext>
            </a:extLst>
          </p:cNvPr>
          <p:cNvGrpSpPr/>
          <p:nvPr/>
        </p:nvGrpSpPr>
        <p:grpSpPr>
          <a:xfrm>
            <a:off x="4642834" y="1302158"/>
            <a:ext cx="4176575" cy="1628618"/>
            <a:chOff x="765730" y="1554561"/>
            <a:chExt cx="7759436" cy="1602185"/>
          </a:xfrm>
        </p:grpSpPr>
        <p:sp>
          <p:nvSpPr>
            <p:cNvPr id="18" name="Google Shape;243;p20">
              <a:extLst>
                <a:ext uri="{FF2B5EF4-FFF2-40B4-BE49-F238E27FC236}">
                  <a16:creationId xmlns:a16="http://schemas.microsoft.com/office/drawing/2014/main" id="{D001A3B6-3B2E-769C-A62D-8262115A2592}"/>
                </a:ext>
              </a:extLst>
            </p:cNvPr>
            <p:cNvSpPr/>
            <p:nvPr/>
          </p:nvSpPr>
          <p:spPr>
            <a:xfrm>
              <a:off x="765730" y="1554561"/>
              <a:ext cx="7759436" cy="1602185"/>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4;p20">
              <a:extLst>
                <a:ext uri="{FF2B5EF4-FFF2-40B4-BE49-F238E27FC236}">
                  <a16:creationId xmlns:a16="http://schemas.microsoft.com/office/drawing/2014/main" id="{E25F2C46-73EE-36C5-736B-3A50E856B361}"/>
                </a:ext>
              </a:extLst>
            </p:cNvPr>
            <p:cNvSpPr txBox="1"/>
            <p:nvPr/>
          </p:nvSpPr>
          <p:spPr>
            <a:xfrm>
              <a:off x="934993" y="1674582"/>
              <a:ext cx="2163617" cy="32399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dirty="0">
                  <a:latin typeface="+mn-lt"/>
                  <a:ea typeface="Erica One"/>
                  <a:cs typeface="Erica One"/>
                  <a:sym typeface="Erica One"/>
                </a:rPr>
                <a:t>TASK 3</a:t>
              </a:r>
              <a:endParaRPr sz="2100" b="1" dirty="0">
                <a:latin typeface="+mn-lt"/>
                <a:ea typeface="Erica One"/>
                <a:cs typeface="Erica One"/>
                <a:sym typeface="Erica One"/>
              </a:endParaRPr>
            </a:p>
          </p:txBody>
        </p:sp>
        <p:sp>
          <p:nvSpPr>
            <p:cNvPr id="20" name="Google Shape;246;p20">
              <a:extLst>
                <a:ext uri="{FF2B5EF4-FFF2-40B4-BE49-F238E27FC236}">
                  <a16:creationId xmlns:a16="http://schemas.microsoft.com/office/drawing/2014/main" id="{A5ED92D9-6EA2-3CA0-D7A0-8D9834B912C9}"/>
                </a:ext>
              </a:extLst>
            </p:cNvPr>
            <p:cNvSpPr txBox="1"/>
            <p:nvPr/>
          </p:nvSpPr>
          <p:spPr>
            <a:xfrm>
              <a:off x="901531" y="2136931"/>
              <a:ext cx="7487832" cy="95747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dk1"/>
                  </a:solidFill>
                  <a:latin typeface="+mn-lt"/>
                  <a:ea typeface="Catamaran"/>
                  <a:cs typeface="Catamaran"/>
                  <a:sym typeface="Catamaran"/>
                </a:rPr>
                <a:t>Thiết lập trọng số trên hàm mất mát cuối cùng là 1 và trọng số trên hàm mất mát được sử dụng để giám sát ước tính vùng đối tượng là 0.4.</a:t>
              </a:r>
              <a:endParaRPr lang="en-GB" dirty="0">
                <a:solidFill>
                  <a:schemeClr val="dk1"/>
                </a:solidFill>
                <a:latin typeface="+mn-lt"/>
                <a:ea typeface="Catamaran"/>
                <a:cs typeface="Catamaran"/>
                <a:sym typeface="Catamaran"/>
              </a:endParaRPr>
            </a:p>
          </p:txBody>
        </p:sp>
      </p:grpSp>
      <p:grpSp>
        <p:nvGrpSpPr>
          <p:cNvPr id="21" name="Google Shape;242;p20">
            <a:extLst>
              <a:ext uri="{FF2B5EF4-FFF2-40B4-BE49-F238E27FC236}">
                <a16:creationId xmlns:a16="http://schemas.microsoft.com/office/drawing/2014/main" id="{4BF7611A-BED1-F489-CE35-CE110A106074}"/>
              </a:ext>
            </a:extLst>
          </p:cNvPr>
          <p:cNvGrpSpPr/>
          <p:nvPr/>
        </p:nvGrpSpPr>
        <p:grpSpPr>
          <a:xfrm>
            <a:off x="4642834" y="3253500"/>
            <a:ext cx="4176575" cy="1628618"/>
            <a:chOff x="765730" y="1554561"/>
            <a:chExt cx="7759436" cy="1602185"/>
          </a:xfrm>
        </p:grpSpPr>
        <p:sp>
          <p:nvSpPr>
            <p:cNvPr id="22" name="Google Shape;243;p20">
              <a:extLst>
                <a:ext uri="{FF2B5EF4-FFF2-40B4-BE49-F238E27FC236}">
                  <a16:creationId xmlns:a16="http://schemas.microsoft.com/office/drawing/2014/main" id="{9AFE7F9C-CB09-016A-DD73-650CE61FDE1E}"/>
                </a:ext>
              </a:extLst>
            </p:cNvPr>
            <p:cNvSpPr/>
            <p:nvPr/>
          </p:nvSpPr>
          <p:spPr>
            <a:xfrm>
              <a:off x="765730" y="1554561"/>
              <a:ext cx="7759436" cy="1602185"/>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4;p20">
              <a:extLst>
                <a:ext uri="{FF2B5EF4-FFF2-40B4-BE49-F238E27FC236}">
                  <a16:creationId xmlns:a16="http://schemas.microsoft.com/office/drawing/2014/main" id="{E3886F88-A853-216C-1225-C44918A003E0}"/>
                </a:ext>
              </a:extLst>
            </p:cNvPr>
            <p:cNvSpPr txBox="1"/>
            <p:nvPr/>
          </p:nvSpPr>
          <p:spPr>
            <a:xfrm>
              <a:off x="934993" y="1636657"/>
              <a:ext cx="2454221" cy="32399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dirty="0">
                  <a:latin typeface="+mn-lt"/>
                  <a:ea typeface="Erica One"/>
                  <a:cs typeface="Erica One"/>
                  <a:sym typeface="Erica One"/>
                </a:rPr>
                <a:t>TASK 4</a:t>
              </a:r>
              <a:endParaRPr sz="2100" b="1" dirty="0">
                <a:latin typeface="+mn-lt"/>
                <a:ea typeface="Erica One"/>
                <a:cs typeface="Erica One"/>
                <a:sym typeface="Erica One"/>
              </a:endParaRPr>
            </a:p>
          </p:txBody>
        </p:sp>
        <p:sp>
          <p:nvSpPr>
            <p:cNvPr id="24" name="Google Shape;246;p20">
              <a:extLst>
                <a:ext uri="{FF2B5EF4-FFF2-40B4-BE49-F238E27FC236}">
                  <a16:creationId xmlns:a16="http://schemas.microsoft.com/office/drawing/2014/main" id="{32CC4377-E70C-6DE5-E79D-F44E68609068}"/>
                </a:ext>
              </a:extLst>
            </p:cNvPr>
            <p:cNvSpPr txBox="1"/>
            <p:nvPr/>
          </p:nvSpPr>
          <p:spPr>
            <a:xfrm>
              <a:off x="1054984" y="2082198"/>
              <a:ext cx="7180927" cy="95747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dk1"/>
                  </a:solidFill>
                  <a:latin typeface="+mn-lt"/>
                  <a:ea typeface="Catamaran"/>
                  <a:cs typeface="Catamaran"/>
                  <a:sym typeface="Catamaran"/>
                </a:rPr>
                <a:t>Sử dụng InPlace-ABNsync để đồng bộ hóa giá trị trung bình và độ lệch chuẩn của Batch Normalization trên nhiều GPU.</a:t>
              </a:r>
              <a:endParaRPr lang="en-GB" dirty="0">
                <a:solidFill>
                  <a:schemeClr val="dk1"/>
                </a:solidFill>
                <a:latin typeface="+mn-lt"/>
                <a:ea typeface="Catamaran"/>
                <a:cs typeface="Catamaran"/>
                <a:sym typeface="Catamaran"/>
              </a:endParaRPr>
            </a:p>
          </p:txBody>
        </p:sp>
      </p:grpSp>
    </p:spTree>
    <p:extLst>
      <p:ext uri="{BB962C8B-B14F-4D97-AF65-F5344CB8AC3E}">
        <p14:creationId xmlns:p14="http://schemas.microsoft.com/office/powerpoint/2010/main" val="4224083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41;p22">
            <a:extLst>
              <a:ext uri="{FF2B5EF4-FFF2-40B4-BE49-F238E27FC236}">
                <a16:creationId xmlns:a16="http://schemas.microsoft.com/office/drawing/2014/main" id="{C12838BA-984E-A11D-6320-9D0FEEDE37F0}"/>
              </a:ext>
            </a:extLst>
          </p:cNvPr>
          <p:cNvGrpSpPr/>
          <p:nvPr/>
        </p:nvGrpSpPr>
        <p:grpSpPr>
          <a:xfrm>
            <a:off x="164568" y="139032"/>
            <a:ext cx="4034039" cy="691655"/>
            <a:chOff x="1471877" y="716742"/>
            <a:chExt cx="3461580" cy="675699"/>
          </a:xfrm>
        </p:grpSpPr>
        <p:sp>
          <p:nvSpPr>
            <p:cNvPr id="4" name="Google Shape;342;p22">
              <a:extLst>
                <a:ext uri="{FF2B5EF4-FFF2-40B4-BE49-F238E27FC236}">
                  <a16:creationId xmlns:a16="http://schemas.microsoft.com/office/drawing/2014/main" id="{A8712932-5DB9-DACC-1AF8-35030D700DBA}"/>
                </a:ext>
              </a:extLst>
            </p:cNvPr>
            <p:cNvSpPr/>
            <p:nvPr/>
          </p:nvSpPr>
          <p:spPr>
            <a:xfrm>
              <a:off x="1471877" y="716742"/>
              <a:ext cx="599221"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Erica One" panose="020B0604020202020204" charset="0"/>
                  <a:ea typeface="Erica One"/>
                  <a:cs typeface="Erica One"/>
                  <a:sym typeface="Erica One"/>
                </a:rPr>
                <a:t>4</a:t>
              </a:r>
              <a:endParaRPr sz="2000" dirty="0">
                <a:latin typeface="Erica One" panose="020B0604020202020204" charset="0"/>
                <a:ea typeface="Erica One"/>
                <a:cs typeface="Erica One"/>
                <a:sym typeface="Erica One"/>
              </a:endParaRPr>
            </a:p>
          </p:txBody>
        </p:sp>
        <p:sp>
          <p:nvSpPr>
            <p:cNvPr id="5" name="Google Shape;320;p22">
              <a:extLst>
                <a:ext uri="{FF2B5EF4-FFF2-40B4-BE49-F238E27FC236}">
                  <a16:creationId xmlns:a16="http://schemas.microsoft.com/office/drawing/2014/main" id="{081EC99C-7600-5806-E4BB-CD1C74285B92}"/>
                </a:ext>
              </a:extLst>
            </p:cNvPr>
            <p:cNvSpPr txBox="1"/>
            <p:nvPr/>
          </p:nvSpPr>
          <p:spPr>
            <a:xfrm>
              <a:off x="2071098" y="845040"/>
              <a:ext cx="2862359"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0" i="0" u="none" strike="noStrike" baseline="0" dirty="0">
                  <a:latin typeface="Erica One" panose="020B0604020202020204" charset="0"/>
                </a:rPr>
                <a:t>Semantic Segmentation</a:t>
              </a:r>
              <a:endParaRPr sz="1900" dirty="0">
                <a:solidFill>
                  <a:schemeClr val="dk1"/>
                </a:solidFill>
                <a:latin typeface="Erica One" panose="020B0604020202020204" charset="0"/>
                <a:ea typeface="Erica One"/>
                <a:cs typeface="Erica One"/>
                <a:sym typeface="Erica One"/>
              </a:endParaRPr>
            </a:p>
          </p:txBody>
        </p:sp>
      </p:grpSp>
      <p:sp>
        <p:nvSpPr>
          <p:cNvPr id="6" name="Google Shape;1066;p46">
            <a:extLst>
              <a:ext uri="{FF2B5EF4-FFF2-40B4-BE49-F238E27FC236}">
                <a16:creationId xmlns:a16="http://schemas.microsoft.com/office/drawing/2014/main" id="{316B906E-D78C-B874-5F41-C46C59839C14}"/>
              </a:ext>
            </a:extLst>
          </p:cNvPr>
          <p:cNvSpPr txBox="1"/>
          <p:nvPr/>
        </p:nvSpPr>
        <p:spPr>
          <a:xfrm>
            <a:off x="2955233" y="674331"/>
            <a:ext cx="3225313" cy="487187"/>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latin typeface="Erica One" panose="020B0604020202020204" charset="0"/>
              </a:rPr>
              <a:t>Implementation Details</a:t>
            </a:r>
            <a:endParaRPr sz="2100" dirty="0">
              <a:solidFill>
                <a:schemeClr val="dk1"/>
              </a:solidFill>
              <a:latin typeface="Erica One" panose="020B0604020202020204" charset="0"/>
              <a:ea typeface="Erica One"/>
              <a:cs typeface="Erica One"/>
              <a:sym typeface="Erica One"/>
            </a:endParaRPr>
          </a:p>
        </p:txBody>
      </p:sp>
      <p:grpSp>
        <p:nvGrpSpPr>
          <p:cNvPr id="9" name="Google Shape;242;p20">
            <a:extLst>
              <a:ext uri="{FF2B5EF4-FFF2-40B4-BE49-F238E27FC236}">
                <a16:creationId xmlns:a16="http://schemas.microsoft.com/office/drawing/2014/main" id="{4F8421B6-0EBA-A42E-FD82-CE671B748908}"/>
              </a:ext>
            </a:extLst>
          </p:cNvPr>
          <p:cNvGrpSpPr/>
          <p:nvPr/>
        </p:nvGrpSpPr>
        <p:grpSpPr>
          <a:xfrm>
            <a:off x="330255" y="1302158"/>
            <a:ext cx="4074288" cy="1628619"/>
            <a:chOff x="765730" y="1554561"/>
            <a:chExt cx="7759436" cy="1602185"/>
          </a:xfrm>
        </p:grpSpPr>
        <p:sp>
          <p:nvSpPr>
            <p:cNvPr id="10" name="Google Shape;243;p20">
              <a:extLst>
                <a:ext uri="{FF2B5EF4-FFF2-40B4-BE49-F238E27FC236}">
                  <a16:creationId xmlns:a16="http://schemas.microsoft.com/office/drawing/2014/main" id="{9D7FD230-15D7-1E3C-5713-230E06B88362}"/>
                </a:ext>
              </a:extLst>
            </p:cNvPr>
            <p:cNvSpPr/>
            <p:nvPr/>
          </p:nvSpPr>
          <p:spPr>
            <a:xfrm>
              <a:off x="765730" y="1554561"/>
              <a:ext cx="7759436" cy="1602185"/>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4;p20">
              <a:extLst>
                <a:ext uri="{FF2B5EF4-FFF2-40B4-BE49-F238E27FC236}">
                  <a16:creationId xmlns:a16="http://schemas.microsoft.com/office/drawing/2014/main" id="{3142B9E7-F854-1F0A-CD88-E1B7320DC644}"/>
                </a:ext>
              </a:extLst>
            </p:cNvPr>
            <p:cNvSpPr txBox="1"/>
            <p:nvPr/>
          </p:nvSpPr>
          <p:spPr>
            <a:xfrm>
              <a:off x="843662" y="1674582"/>
              <a:ext cx="2246423" cy="3017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dirty="0">
                  <a:latin typeface="+mn-lt"/>
                  <a:ea typeface="Erica One"/>
                  <a:cs typeface="Erica One"/>
                  <a:sym typeface="Erica One"/>
                </a:rPr>
                <a:t>TASK 5</a:t>
              </a:r>
              <a:endParaRPr sz="2100" b="1" dirty="0">
                <a:latin typeface="+mn-lt"/>
                <a:ea typeface="Erica One"/>
                <a:cs typeface="Erica One"/>
                <a:sym typeface="Erica One"/>
              </a:endParaRPr>
            </a:p>
          </p:txBody>
        </p:sp>
      </p:grpSp>
      <p:grpSp>
        <p:nvGrpSpPr>
          <p:cNvPr id="13" name="Google Shape;266;p20">
            <a:extLst>
              <a:ext uri="{FF2B5EF4-FFF2-40B4-BE49-F238E27FC236}">
                <a16:creationId xmlns:a16="http://schemas.microsoft.com/office/drawing/2014/main" id="{30B7D338-F054-DB11-C6E8-7D4605741356}"/>
              </a:ext>
            </a:extLst>
          </p:cNvPr>
          <p:cNvGrpSpPr/>
          <p:nvPr/>
        </p:nvGrpSpPr>
        <p:grpSpPr>
          <a:xfrm>
            <a:off x="2530746" y="3111636"/>
            <a:ext cx="4074288" cy="1628618"/>
            <a:chOff x="715099" y="2295760"/>
            <a:chExt cx="7746229" cy="1246092"/>
          </a:xfrm>
        </p:grpSpPr>
        <p:sp>
          <p:nvSpPr>
            <p:cNvPr id="14" name="Google Shape;267;p20">
              <a:extLst>
                <a:ext uri="{FF2B5EF4-FFF2-40B4-BE49-F238E27FC236}">
                  <a16:creationId xmlns:a16="http://schemas.microsoft.com/office/drawing/2014/main" id="{8DBEB5B8-AAC1-5D62-30D5-F8CE64E6765D}"/>
                </a:ext>
              </a:extLst>
            </p:cNvPr>
            <p:cNvSpPr/>
            <p:nvPr/>
          </p:nvSpPr>
          <p:spPr>
            <a:xfrm>
              <a:off x="715099" y="2295760"/>
              <a:ext cx="7746229" cy="1246092"/>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68;p20">
              <a:extLst>
                <a:ext uri="{FF2B5EF4-FFF2-40B4-BE49-F238E27FC236}">
                  <a16:creationId xmlns:a16="http://schemas.microsoft.com/office/drawing/2014/main" id="{8E23C6BE-9950-1AAC-1692-C6E2724522B2}"/>
                </a:ext>
              </a:extLst>
            </p:cNvPr>
            <p:cNvSpPr txBox="1"/>
            <p:nvPr/>
          </p:nvSpPr>
          <p:spPr>
            <a:xfrm>
              <a:off x="792898" y="2366851"/>
              <a:ext cx="2424948" cy="2482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dirty="0">
                  <a:latin typeface="+mn-lt"/>
                  <a:ea typeface="Erica One"/>
                  <a:cs typeface="Erica One"/>
                  <a:sym typeface="Erica One"/>
                </a:rPr>
                <a:t>TASK 7</a:t>
              </a:r>
              <a:endParaRPr sz="2100" b="1" dirty="0">
                <a:latin typeface="+mn-lt"/>
                <a:ea typeface="Erica One"/>
                <a:cs typeface="Erica One"/>
                <a:sym typeface="Erica One"/>
              </a:endParaRPr>
            </a:p>
          </p:txBody>
        </p:sp>
      </p:grpSp>
      <p:grpSp>
        <p:nvGrpSpPr>
          <p:cNvPr id="17" name="Google Shape;242;p20">
            <a:extLst>
              <a:ext uri="{FF2B5EF4-FFF2-40B4-BE49-F238E27FC236}">
                <a16:creationId xmlns:a16="http://schemas.microsoft.com/office/drawing/2014/main" id="{1D89A4A0-6EC2-E843-BF0C-8FA30133E3A4}"/>
              </a:ext>
            </a:extLst>
          </p:cNvPr>
          <p:cNvGrpSpPr/>
          <p:nvPr/>
        </p:nvGrpSpPr>
        <p:grpSpPr>
          <a:xfrm>
            <a:off x="4642834" y="1302158"/>
            <a:ext cx="4176575" cy="1628618"/>
            <a:chOff x="765730" y="1554561"/>
            <a:chExt cx="7759436" cy="1602185"/>
          </a:xfrm>
        </p:grpSpPr>
        <p:sp>
          <p:nvSpPr>
            <p:cNvPr id="18" name="Google Shape;243;p20">
              <a:extLst>
                <a:ext uri="{FF2B5EF4-FFF2-40B4-BE49-F238E27FC236}">
                  <a16:creationId xmlns:a16="http://schemas.microsoft.com/office/drawing/2014/main" id="{D001A3B6-3B2E-769C-A62D-8262115A2592}"/>
                </a:ext>
              </a:extLst>
            </p:cNvPr>
            <p:cNvSpPr/>
            <p:nvPr/>
          </p:nvSpPr>
          <p:spPr>
            <a:xfrm>
              <a:off x="765730" y="1554561"/>
              <a:ext cx="7759436" cy="1602185"/>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4;p20">
              <a:extLst>
                <a:ext uri="{FF2B5EF4-FFF2-40B4-BE49-F238E27FC236}">
                  <a16:creationId xmlns:a16="http://schemas.microsoft.com/office/drawing/2014/main" id="{E25F2C46-73EE-36C5-736B-3A50E856B361}"/>
                </a:ext>
              </a:extLst>
            </p:cNvPr>
            <p:cNvSpPr txBox="1"/>
            <p:nvPr/>
          </p:nvSpPr>
          <p:spPr>
            <a:xfrm>
              <a:off x="934993" y="1674582"/>
              <a:ext cx="2163617" cy="32399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dirty="0">
                  <a:latin typeface="+mn-lt"/>
                  <a:ea typeface="Erica One"/>
                  <a:cs typeface="Erica One"/>
                  <a:sym typeface="Erica One"/>
                </a:rPr>
                <a:t>TASK 6</a:t>
              </a:r>
              <a:endParaRPr sz="2100" b="1" dirty="0">
                <a:latin typeface="+mn-lt"/>
                <a:ea typeface="Erica One"/>
                <a:cs typeface="Erica One"/>
                <a:sym typeface="Erica One"/>
              </a:endParaRPr>
            </a:p>
          </p:txBody>
        </p:sp>
      </p:grpSp>
      <p:sp>
        <p:nvSpPr>
          <p:cNvPr id="2" name="Google Shape;246;p20">
            <a:extLst>
              <a:ext uri="{FF2B5EF4-FFF2-40B4-BE49-F238E27FC236}">
                <a16:creationId xmlns:a16="http://schemas.microsoft.com/office/drawing/2014/main" id="{65ABA48A-4881-A171-0DBA-40AE033DDB9C}"/>
              </a:ext>
            </a:extLst>
          </p:cNvPr>
          <p:cNvSpPr txBox="1"/>
          <p:nvPr/>
        </p:nvSpPr>
        <p:spPr>
          <a:xfrm>
            <a:off x="397688" y="1795111"/>
            <a:ext cx="3929613" cy="113566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dk1"/>
                </a:solidFill>
                <a:latin typeface="+mn-lt"/>
                <a:ea typeface="Catamaran"/>
                <a:cs typeface="Catamaran"/>
                <a:sym typeface="Catamaran"/>
              </a:rPr>
              <a:t>Áp dụng tăng cường dữ liệu bằng cách thực hiện lật ngang ngẫu nhiên, điều chỉnh tỷ lệ ngẫu nhiên trong khoảng [0.5, 2] và điều chỉnh độ sáng ngẫu nhiên trong khoảng [-10, 10].</a:t>
            </a:r>
            <a:endParaRPr lang="en-GB" dirty="0">
              <a:solidFill>
                <a:schemeClr val="dk1"/>
              </a:solidFill>
              <a:latin typeface="+mn-lt"/>
              <a:ea typeface="Catamaran"/>
              <a:cs typeface="Catamaran"/>
              <a:sym typeface="Catamaran"/>
            </a:endParaRPr>
          </a:p>
        </p:txBody>
      </p:sp>
      <p:sp>
        <p:nvSpPr>
          <p:cNvPr id="7" name="Google Shape;270;p20">
            <a:extLst>
              <a:ext uri="{FF2B5EF4-FFF2-40B4-BE49-F238E27FC236}">
                <a16:creationId xmlns:a16="http://schemas.microsoft.com/office/drawing/2014/main" id="{E25F52DA-C0C8-FCE1-D60F-339ADDEDFE5E}"/>
              </a:ext>
            </a:extLst>
          </p:cNvPr>
          <p:cNvSpPr txBox="1"/>
          <p:nvPr/>
        </p:nvSpPr>
        <p:spPr>
          <a:xfrm>
            <a:off x="4724935" y="1935297"/>
            <a:ext cx="4012371" cy="869541"/>
          </a:xfrm>
          <a:prstGeom prst="rect">
            <a:avLst/>
          </a:prstGeom>
          <a:noFill/>
          <a:ln>
            <a:noFill/>
          </a:ln>
        </p:spPr>
        <p:txBody>
          <a:bodyPr spcFirstLastPara="1" wrap="square" lIns="91425" tIns="91425" rIns="91425" bIns="91425" anchor="ctr" anchorCtr="0">
            <a:noAutofit/>
          </a:bodyPr>
          <a:lstStyle/>
          <a:p>
            <a:pPr lvl="0" algn="ctr"/>
            <a:r>
              <a:rPr lang="vi-VN" dirty="0">
                <a:solidFill>
                  <a:schemeClr val="dk1"/>
                </a:solidFill>
                <a:latin typeface="Times New Roman" panose="02020603050405020304" pitchFamily="18" charset="0"/>
                <a:ea typeface="Catamaran"/>
                <a:cs typeface="Times New Roman" panose="02020603050405020304" pitchFamily="18" charset="0"/>
                <a:sym typeface="Catamaran"/>
              </a:rPr>
              <a:t>Sử dụng cùng cài đặt huấn luyện cho các phương pháp tái tạo khác như PPM, ASPP, để đảm bảo tính công bằng.</a:t>
            </a:r>
            <a:endParaRPr dirty="0">
              <a:solidFill>
                <a:schemeClr val="dk1"/>
              </a:solidFill>
              <a:latin typeface="Catamaran"/>
              <a:ea typeface="Catamaran"/>
              <a:cs typeface="Catamaran"/>
              <a:sym typeface="Catamaran"/>
            </a:endParaRPr>
          </a:p>
        </p:txBody>
      </p:sp>
      <p:sp>
        <p:nvSpPr>
          <p:cNvPr id="8" name="Google Shape;270;p20">
            <a:extLst>
              <a:ext uri="{FF2B5EF4-FFF2-40B4-BE49-F238E27FC236}">
                <a16:creationId xmlns:a16="http://schemas.microsoft.com/office/drawing/2014/main" id="{3A681382-B527-AE0B-F14C-31F315A7F559}"/>
              </a:ext>
            </a:extLst>
          </p:cNvPr>
          <p:cNvSpPr txBox="1"/>
          <p:nvPr/>
        </p:nvSpPr>
        <p:spPr>
          <a:xfrm>
            <a:off x="2778739" y="3709831"/>
            <a:ext cx="3578299" cy="869541"/>
          </a:xfrm>
          <a:prstGeom prst="rect">
            <a:avLst/>
          </a:prstGeom>
          <a:noFill/>
          <a:ln>
            <a:noFill/>
          </a:ln>
        </p:spPr>
        <p:txBody>
          <a:bodyPr spcFirstLastPara="1" wrap="square" lIns="91425" tIns="91425" rIns="91425" bIns="91425" anchor="ctr" anchorCtr="0">
            <a:noAutofit/>
          </a:bodyPr>
          <a:lstStyle/>
          <a:p>
            <a:pPr lvl="0" algn="ctr"/>
            <a:r>
              <a:rPr lang="vi-VN" dirty="0">
                <a:solidFill>
                  <a:schemeClr val="dk1"/>
                </a:solidFill>
                <a:latin typeface="Times New Roman" panose="02020603050405020304" pitchFamily="18" charset="0"/>
                <a:ea typeface="Catamaran"/>
                <a:cs typeface="Times New Roman" panose="02020603050405020304" pitchFamily="18" charset="0"/>
                <a:sym typeface="Catamaran"/>
              </a:rPr>
              <a:t>Sử dụng cùng cài đặt huấn luyện cho các phương pháp tái tạo khác như PPM, ASPP, để đảm bảo tính công bằng.</a:t>
            </a:r>
            <a:endParaRPr dirty="0">
              <a:solidFill>
                <a:schemeClr val="dk1"/>
              </a:solidFill>
              <a:latin typeface="Catamaran"/>
              <a:ea typeface="Catamaran"/>
              <a:cs typeface="Catamaran"/>
              <a:sym typeface="Catamaran"/>
            </a:endParaRPr>
          </a:p>
        </p:txBody>
      </p:sp>
    </p:spTree>
    <p:extLst>
      <p:ext uri="{BB962C8B-B14F-4D97-AF65-F5344CB8AC3E}">
        <p14:creationId xmlns:p14="http://schemas.microsoft.com/office/powerpoint/2010/main" val="4081855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41;p22">
            <a:extLst>
              <a:ext uri="{FF2B5EF4-FFF2-40B4-BE49-F238E27FC236}">
                <a16:creationId xmlns:a16="http://schemas.microsoft.com/office/drawing/2014/main" id="{54E7A7D5-99D6-6640-BD06-EE3CD58D561D}"/>
              </a:ext>
            </a:extLst>
          </p:cNvPr>
          <p:cNvGrpSpPr/>
          <p:nvPr/>
        </p:nvGrpSpPr>
        <p:grpSpPr>
          <a:xfrm>
            <a:off x="164568" y="139032"/>
            <a:ext cx="4034039" cy="691655"/>
            <a:chOff x="1471877" y="716742"/>
            <a:chExt cx="3461580" cy="675699"/>
          </a:xfrm>
        </p:grpSpPr>
        <p:sp>
          <p:nvSpPr>
            <p:cNvPr id="4" name="Google Shape;342;p22">
              <a:extLst>
                <a:ext uri="{FF2B5EF4-FFF2-40B4-BE49-F238E27FC236}">
                  <a16:creationId xmlns:a16="http://schemas.microsoft.com/office/drawing/2014/main" id="{CD38D980-A669-7C11-42A9-68DDE6D920E2}"/>
                </a:ext>
              </a:extLst>
            </p:cNvPr>
            <p:cNvSpPr/>
            <p:nvPr/>
          </p:nvSpPr>
          <p:spPr>
            <a:xfrm>
              <a:off x="1471877" y="716742"/>
              <a:ext cx="599221"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Erica One" panose="020B0604020202020204" charset="0"/>
                  <a:ea typeface="Erica One"/>
                  <a:cs typeface="Erica One"/>
                  <a:sym typeface="Erica One"/>
                </a:rPr>
                <a:t>4</a:t>
              </a:r>
              <a:endParaRPr sz="2000" dirty="0">
                <a:latin typeface="Erica One" panose="020B0604020202020204" charset="0"/>
                <a:ea typeface="Erica One"/>
                <a:cs typeface="Erica One"/>
                <a:sym typeface="Erica One"/>
              </a:endParaRPr>
            </a:p>
          </p:txBody>
        </p:sp>
        <p:sp>
          <p:nvSpPr>
            <p:cNvPr id="5" name="Google Shape;320;p22">
              <a:extLst>
                <a:ext uri="{FF2B5EF4-FFF2-40B4-BE49-F238E27FC236}">
                  <a16:creationId xmlns:a16="http://schemas.microsoft.com/office/drawing/2014/main" id="{92863D61-4210-E64D-4D54-E716FF103CD1}"/>
                </a:ext>
              </a:extLst>
            </p:cNvPr>
            <p:cNvSpPr txBox="1"/>
            <p:nvPr/>
          </p:nvSpPr>
          <p:spPr>
            <a:xfrm>
              <a:off x="2071098" y="845040"/>
              <a:ext cx="2862359"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0" i="0" u="none" strike="noStrike" baseline="0" dirty="0">
                  <a:latin typeface="Erica One" panose="020B0604020202020204" charset="0"/>
                </a:rPr>
                <a:t>Semantic Segmentation</a:t>
              </a:r>
              <a:endParaRPr sz="1900" dirty="0">
                <a:solidFill>
                  <a:schemeClr val="dk1"/>
                </a:solidFill>
                <a:latin typeface="Erica One" panose="020B0604020202020204" charset="0"/>
                <a:ea typeface="Erica One"/>
                <a:cs typeface="Erica One"/>
                <a:sym typeface="Erica One"/>
              </a:endParaRPr>
            </a:p>
          </p:txBody>
        </p:sp>
      </p:grpSp>
      <p:sp>
        <p:nvSpPr>
          <p:cNvPr id="6" name="Google Shape;1066;p46">
            <a:extLst>
              <a:ext uri="{FF2B5EF4-FFF2-40B4-BE49-F238E27FC236}">
                <a16:creationId xmlns:a16="http://schemas.microsoft.com/office/drawing/2014/main" id="{7ED9743F-0196-C496-735F-233FB342502E}"/>
              </a:ext>
            </a:extLst>
          </p:cNvPr>
          <p:cNvSpPr txBox="1"/>
          <p:nvPr/>
        </p:nvSpPr>
        <p:spPr>
          <a:xfrm>
            <a:off x="1714711" y="750873"/>
            <a:ext cx="5714578" cy="487187"/>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latin typeface="Erica One" panose="020B0604020202020204" charset="0"/>
              </a:rPr>
              <a:t>Comparison with Existing Context Schemes</a:t>
            </a:r>
            <a:endParaRPr sz="1100" dirty="0">
              <a:solidFill>
                <a:schemeClr val="dk1"/>
              </a:solidFill>
              <a:latin typeface="Erica One" panose="020B0604020202020204" charset="0"/>
              <a:ea typeface="Erica One"/>
              <a:cs typeface="Erica One"/>
              <a:sym typeface="Erica One"/>
            </a:endParaRPr>
          </a:p>
        </p:txBody>
      </p:sp>
      <p:pic>
        <p:nvPicPr>
          <p:cNvPr id="7" name="Picture 6">
            <a:extLst>
              <a:ext uri="{FF2B5EF4-FFF2-40B4-BE49-F238E27FC236}">
                <a16:creationId xmlns:a16="http://schemas.microsoft.com/office/drawing/2014/main" id="{E1C5AD51-28B7-9B57-294D-FFB0CB42B951}"/>
              </a:ext>
            </a:extLst>
          </p:cNvPr>
          <p:cNvPicPr>
            <a:picLocks noChangeAspect="1"/>
          </p:cNvPicPr>
          <p:nvPr/>
        </p:nvPicPr>
        <p:blipFill>
          <a:blip r:embed="rId2"/>
          <a:stretch>
            <a:fillRect/>
          </a:stretch>
        </p:blipFill>
        <p:spPr>
          <a:xfrm>
            <a:off x="560728" y="1779761"/>
            <a:ext cx="8022544" cy="1357394"/>
          </a:xfrm>
          <a:prstGeom prst="rect">
            <a:avLst/>
          </a:prstGeom>
        </p:spPr>
      </p:pic>
      <p:sp>
        <p:nvSpPr>
          <p:cNvPr id="8" name="Google Shape;246;p20">
            <a:extLst>
              <a:ext uri="{FF2B5EF4-FFF2-40B4-BE49-F238E27FC236}">
                <a16:creationId xmlns:a16="http://schemas.microsoft.com/office/drawing/2014/main" id="{845C1326-7077-67CC-E88C-1DA49BA4A2E5}"/>
              </a:ext>
            </a:extLst>
          </p:cNvPr>
          <p:cNvSpPr txBox="1"/>
          <p:nvPr/>
        </p:nvSpPr>
        <p:spPr>
          <a:xfrm>
            <a:off x="451009" y="3363739"/>
            <a:ext cx="8241982" cy="135739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600" dirty="0">
                <a:solidFill>
                  <a:schemeClr val="dk1"/>
                </a:solidFill>
                <a:latin typeface="+mn-lt"/>
                <a:ea typeface="Catamaran"/>
                <a:cs typeface="Catamaran"/>
                <a:sym typeface="Catamaran"/>
              </a:rPr>
              <a:t>Trong phần so sánh với phương pháp ngữ cảnh đa tỷ lệ, đã sử dụng bộ dữ liệu Cityscapes val để huấn luyện OCR. Khi không sử dụng bộ dữ liệu này để huấn luyện, chúng tôi sử dụng ký hiệu "F" để chỉ kết quả. Kết quả cho thấy OCR liên tục vượt trội hơn cả PPM và ASPP trên các bộ dữ liệu khác nhau trong các cuộc so sánh công bằng.</a:t>
            </a:r>
            <a:endParaRPr lang="en-GB" sz="1600" dirty="0">
              <a:solidFill>
                <a:schemeClr val="dk1"/>
              </a:solidFill>
              <a:latin typeface="+mn-lt"/>
              <a:ea typeface="Catamaran"/>
              <a:cs typeface="Catamaran"/>
              <a:sym typeface="Catamaran"/>
            </a:endParaRPr>
          </a:p>
        </p:txBody>
      </p:sp>
    </p:spTree>
    <p:extLst>
      <p:ext uri="{BB962C8B-B14F-4D97-AF65-F5344CB8AC3E}">
        <p14:creationId xmlns:p14="http://schemas.microsoft.com/office/powerpoint/2010/main" val="1554824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41;p22">
            <a:extLst>
              <a:ext uri="{FF2B5EF4-FFF2-40B4-BE49-F238E27FC236}">
                <a16:creationId xmlns:a16="http://schemas.microsoft.com/office/drawing/2014/main" id="{54E7A7D5-99D6-6640-BD06-EE3CD58D561D}"/>
              </a:ext>
            </a:extLst>
          </p:cNvPr>
          <p:cNvGrpSpPr/>
          <p:nvPr/>
        </p:nvGrpSpPr>
        <p:grpSpPr>
          <a:xfrm>
            <a:off x="164568" y="139032"/>
            <a:ext cx="4034039" cy="691655"/>
            <a:chOff x="1471877" y="716742"/>
            <a:chExt cx="3461580" cy="675699"/>
          </a:xfrm>
        </p:grpSpPr>
        <p:sp>
          <p:nvSpPr>
            <p:cNvPr id="4" name="Google Shape;342;p22">
              <a:extLst>
                <a:ext uri="{FF2B5EF4-FFF2-40B4-BE49-F238E27FC236}">
                  <a16:creationId xmlns:a16="http://schemas.microsoft.com/office/drawing/2014/main" id="{CD38D980-A669-7C11-42A9-68DDE6D920E2}"/>
                </a:ext>
              </a:extLst>
            </p:cNvPr>
            <p:cNvSpPr/>
            <p:nvPr/>
          </p:nvSpPr>
          <p:spPr>
            <a:xfrm>
              <a:off x="1471877" y="716742"/>
              <a:ext cx="599221"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Erica One" panose="020B0604020202020204" charset="0"/>
                  <a:ea typeface="Erica One"/>
                  <a:cs typeface="Erica One"/>
                  <a:sym typeface="Erica One"/>
                </a:rPr>
                <a:t>4</a:t>
              </a:r>
              <a:endParaRPr sz="2000" dirty="0">
                <a:latin typeface="Erica One" panose="020B0604020202020204" charset="0"/>
                <a:ea typeface="Erica One"/>
                <a:cs typeface="Erica One"/>
                <a:sym typeface="Erica One"/>
              </a:endParaRPr>
            </a:p>
          </p:txBody>
        </p:sp>
        <p:sp>
          <p:nvSpPr>
            <p:cNvPr id="5" name="Google Shape;320;p22">
              <a:extLst>
                <a:ext uri="{FF2B5EF4-FFF2-40B4-BE49-F238E27FC236}">
                  <a16:creationId xmlns:a16="http://schemas.microsoft.com/office/drawing/2014/main" id="{92863D61-4210-E64D-4D54-E716FF103CD1}"/>
                </a:ext>
              </a:extLst>
            </p:cNvPr>
            <p:cNvSpPr txBox="1"/>
            <p:nvPr/>
          </p:nvSpPr>
          <p:spPr>
            <a:xfrm>
              <a:off x="2071098" y="845040"/>
              <a:ext cx="2862359"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0" i="0" u="none" strike="noStrike" baseline="0" dirty="0">
                  <a:latin typeface="Erica One" panose="020B0604020202020204" charset="0"/>
                </a:rPr>
                <a:t>Semantic Segmentation</a:t>
              </a:r>
              <a:endParaRPr sz="1900" dirty="0">
                <a:solidFill>
                  <a:schemeClr val="dk1"/>
                </a:solidFill>
                <a:latin typeface="Erica One" panose="020B0604020202020204" charset="0"/>
                <a:ea typeface="Erica One"/>
                <a:cs typeface="Erica One"/>
                <a:sym typeface="Erica One"/>
              </a:endParaRPr>
            </a:p>
          </p:txBody>
        </p:sp>
      </p:grpSp>
      <p:sp>
        <p:nvSpPr>
          <p:cNvPr id="6" name="Google Shape;1066;p46">
            <a:extLst>
              <a:ext uri="{FF2B5EF4-FFF2-40B4-BE49-F238E27FC236}">
                <a16:creationId xmlns:a16="http://schemas.microsoft.com/office/drawing/2014/main" id="{7ED9743F-0196-C496-735F-233FB342502E}"/>
              </a:ext>
            </a:extLst>
          </p:cNvPr>
          <p:cNvSpPr txBox="1"/>
          <p:nvPr/>
        </p:nvSpPr>
        <p:spPr>
          <a:xfrm>
            <a:off x="1714711" y="750873"/>
            <a:ext cx="5714578" cy="487187"/>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latin typeface="Erica One" panose="020B0604020202020204" charset="0"/>
              </a:rPr>
              <a:t>Comparison with Existing Context Schemes</a:t>
            </a:r>
            <a:endParaRPr sz="1100" dirty="0">
              <a:solidFill>
                <a:schemeClr val="dk1"/>
              </a:solidFill>
              <a:latin typeface="Erica One" panose="020B0604020202020204" charset="0"/>
              <a:ea typeface="Erica One"/>
              <a:cs typeface="Erica One"/>
              <a:sym typeface="Erica One"/>
            </a:endParaRPr>
          </a:p>
        </p:txBody>
      </p:sp>
      <p:pic>
        <p:nvPicPr>
          <p:cNvPr id="2" name="Picture 1">
            <a:extLst>
              <a:ext uri="{FF2B5EF4-FFF2-40B4-BE49-F238E27FC236}">
                <a16:creationId xmlns:a16="http://schemas.microsoft.com/office/drawing/2014/main" id="{7C17D070-62E8-2AF9-F247-A359C4803B3B}"/>
              </a:ext>
            </a:extLst>
          </p:cNvPr>
          <p:cNvPicPr>
            <a:picLocks noChangeAspect="1"/>
          </p:cNvPicPr>
          <p:nvPr/>
        </p:nvPicPr>
        <p:blipFill>
          <a:blip r:embed="rId2"/>
          <a:stretch>
            <a:fillRect/>
          </a:stretch>
        </p:blipFill>
        <p:spPr>
          <a:xfrm>
            <a:off x="394978" y="1701799"/>
            <a:ext cx="8354039" cy="1359544"/>
          </a:xfrm>
          <a:prstGeom prst="rect">
            <a:avLst/>
          </a:prstGeom>
        </p:spPr>
      </p:pic>
      <p:sp>
        <p:nvSpPr>
          <p:cNvPr id="11" name="Google Shape;246;p20">
            <a:extLst>
              <a:ext uri="{FF2B5EF4-FFF2-40B4-BE49-F238E27FC236}">
                <a16:creationId xmlns:a16="http://schemas.microsoft.com/office/drawing/2014/main" id="{06EEFFC3-7844-9A36-C08D-D60B64F52131}"/>
              </a:ext>
            </a:extLst>
          </p:cNvPr>
          <p:cNvSpPr txBox="1"/>
          <p:nvPr/>
        </p:nvSpPr>
        <p:spPr>
          <a:xfrm>
            <a:off x="643942" y="3525082"/>
            <a:ext cx="7856113" cy="107856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600" dirty="0">
                <a:solidFill>
                  <a:schemeClr val="dk1"/>
                </a:solidFill>
                <a:latin typeface="+mn-lt"/>
                <a:ea typeface="Catamaran"/>
                <a:cs typeface="Catamaran"/>
                <a:sym typeface="Catamaran"/>
              </a:rPr>
              <a:t>Trong phần so sánh với phương pháp ngữ cảnh liên hệ, phương pháp OCR liên tục có hiệu suất tốt hơn trên các bộ dữ liệu khác nhau. Đáng chú ý, phương pháp Double Attention nhạy cảm đối với việc chọn số lượng vùng và chúng tôi đã điều chỉnh siêu tham số này thành 64 để đạt được hiệu suất tốt nhất.</a:t>
            </a:r>
            <a:endParaRPr lang="en-GB" sz="1600" dirty="0">
              <a:solidFill>
                <a:schemeClr val="dk1"/>
              </a:solidFill>
              <a:latin typeface="+mn-lt"/>
              <a:ea typeface="Catamaran"/>
              <a:cs typeface="Catamaran"/>
              <a:sym typeface="Catamaran"/>
            </a:endParaRPr>
          </a:p>
        </p:txBody>
      </p:sp>
    </p:spTree>
    <p:extLst>
      <p:ext uri="{BB962C8B-B14F-4D97-AF65-F5344CB8AC3E}">
        <p14:creationId xmlns:p14="http://schemas.microsoft.com/office/powerpoint/2010/main" val="4177940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cxnSp>
        <p:nvCxnSpPr>
          <p:cNvPr id="319" name="Google Shape;319;p22"/>
          <p:cNvCxnSpPr>
            <a:cxnSpLocks/>
          </p:cNvCxnSpPr>
          <p:nvPr/>
        </p:nvCxnSpPr>
        <p:spPr>
          <a:xfrm flipV="1">
            <a:off x="6907795" y="3195518"/>
            <a:ext cx="0" cy="646324"/>
          </a:xfrm>
          <a:prstGeom prst="straightConnector1">
            <a:avLst/>
          </a:prstGeom>
          <a:noFill/>
          <a:ln w="9525" cap="flat" cmpd="sng">
            <a:solidFill>
              <a:schemeClr val="dk1"/>
            </a:solidFill>
            <a:prstDash val="solid"/>
            <a:round/>
            <a:headEnd type="oval" w="med" len="med"/>
            <a:tailEnd type="none" w="med" len="med"/>
          </a:ln>
        </p:spPr>
      </p:cxnSp>
      <p:cxnSp>
        <p:nvCxnSpPr>
          <p:cNvPr id="323" name="Google Shape;323;p22"/>
          <p:cNvCxnSpPr/>
          <p:nvPr/>
        </p:nvCxnSpPr>
        <p:spPr>
          <a:xfrm>
            <a:off x="2686649" y="2124499"/>
            <a:ext cx="1079400" cy="807000"/>
          </a:xfrm>
          <a:prstGeom prst="straightConnector1">
            <a:avLst/>
          </a:prstGeom>
          <a:noFill/>
          <a:ln w="9525" cap="flat" cmpd="sng">
            <a:solidFill>
              <a:schemeClr val="dk1"/>
            </a:solidFill>
            <a:prstDash val="solid"/>
            <a:round/>
            <a:headEnd type="none" w="med" len="med"/>
            <a:tailEnd type="none" w="med" len="med"/>
          </a:ln>
        </p:spPr>
      </p:cxnSp>
      <p:cxnSp>
        <p:nvCxnSpPr>
          <p:cNvPr id="324" name="Google Shape;324;p22"/>
          <p:cNvCxnSpPr/>
          <p:nvPr/>
        </p:nvCxnSpPr>
        <p:spPr>
          <a:xfrm>
            <a:off x="5659937" y="2125898"/>
            <a:ext cx="1079400" cy="807000"/>
          </a:xfrm>
          <a:prstGeom prst="straightConnector1">
            <a:avLst/>
          </a:prstGeom>
          <a:noFill/>
          <a:ln w="9525" cap="flat" cmpd="sng">
            <a:solidFill>
              <a:schemeClr val="dk1"/>
            </a:solidFill>
            <a:prstDash val="solid"/>
            <a:round/>
            <a:headEnd type="none" w="med" len="med"/>
            <a:tailEnd type="none" w="med" len="med"/>
          </a:ln>
        </p:spPr>
      </p:cxnSp>
      <p:cxnSp>
        <p:nvCxnSpPr>
          <p:cNvPr id="325" name="Google Shape;325;p22"/>
          <p:cNvCxnSpPr/>
          <p:nvPr/>
        </p:nvCxnSpPr>
        <p:spPr>
          <a:xfrm rot="10800000" flipH="1">
            <a:off x="4179024" y="2133749"/>
            <a:ext cx="1089000" cy="835500"/>
          </a:xfrm>
          <a:prstGeom prst="straightConnector1">
            <a:avLst/>
          </a:prstGeom>
          <a:noFill/>
          <a:ln w="9525" cap="flat" cmpd="sng">
            <a:solidFill>
              <a:schemeClr val="dk1"/>
            </a:solidFill>
            <a:prstDash val="solid"/>
            <a:round/>
            <a:headEnd type="none" w="med" len="med"/>
            <a:tailEnd type="none" w="med" len="med"/>
          </a:ln>
        </p:spPr>
      </p:cxnSp>
      <p:grpSp>
        <p:nvGrpSpPr>
          <p:cNvPr id="328" name="Google Shape;328;p22"/>
          <p:cNvGrpSpPr/>
          <p:nvPr/>
        </p:nvGrpSpPr>
        <p:grpSpPr>
          <a:xfrm>
            <a:off x="1534934" y="1648496"/>
            <a:ext cx="1943887" cy="1802993"/>
            <a:chOff x="729024" y="1606029"/>
            <a:chExt cx="1769100" cy="1729550"/>
          </a:xfrm>
        </p:grpSpPr>
        <p:cxnSp>
          <p:nvCxnSpPr>
            <p:cNvPr id="329" name="Google Shape;329;p22"/>
            <p:cNvCxnSpPr>
              <a:cxnSpLocks/>
            </p:cNvCxnSpPr>
            <p:nvPr/>
          </p:nvCxnSpPr>
          <p:spPr>
            <a:xfrm>
              <a:off x="1599653" y="2177514"/>
              <a:ext cx="0" cy="483000"/>
            </a:xfrm>
            <a:prstGeom prst="straightConnector1">
              <a:avLst/>
            </a:prstGeom>
            <a:noFill/>
            <a:ln w="9525" cap="flat" cmpd="sng">
              <a:solidFill>
                <a:schemeClr val="dk1"/>
              </a:solidFill>
              <a:prstDash val="solid"/>
              <a:round/>
              <a:headEnd type="none" w="med" len="med"/>
              <a:tailEnd type="oval" w="med" len="med"/>
            </a:ln>
          </p:spPr>
        </p:cxnSp>
        <p:sp>
          <p:nvSpPr>
            <p:cNvPr id="331" name="Google Shape;331;p22"/>
            <p:cNvSpPr/>
            <p:nvPr/>
          </p:nvSpPr>
          <p:spPr>
            <a:xfrm>
              <a:off x="1261400" y="1606029"/>
              <a:ext cx="676499"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Erica One" panose="020B0604020202020204" charset="0"/>
                  <a:ea typeface="Erica One"/>
                  <a:cs typeface="Erica One"/>
                  <a:sym typeface="Erica One"/>
                </a:rPr>
                <a:t>1</a:t>
              </a:r>
              <a:endParaRPr sz="2000">
                <a:latin typeface="Erica One" panose="020B0604020202020204" charset="0"/>
                <a:ea typeface="Erica One"/>
                <a:cs typeface="Erica One"/>
                <a:sym typeface="Erica One"/>
              </a:endParaRPr>
            </a:p>
          </p:txBody>
        </p:sp>
        <p:sp>
          <p:nvSpPr>
            <p:cNvPr id="332" name="Google Shape;332;p22"/>
            <p:cNvSpPr txBox="1"/>
            <p:nvPr/>
          </p:nvSpPr>
          <p:spPr>
            <a:xfrm>
              <a:off x="729024" y="2528578"/>
              <a:ext cx="1769100" cy="80700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i="0" u="none" strike="noStrike" baseline="0" dirty="0">
                  <a:latin typeface="Erica One" panose="020B0604020202020204" charset="0"/>
                </a:rPr>
                <a:t>Introduction</a:t>
              </a:r>
              <a:endParaRPr sz="2000" dirty="0">
                <a:solidFill>
                  <a:schemeClr val="dk1"/>
                </a:solidFill>
                <a:latin typeface="Erica One" panose="020B0604020202020204" charset="0"/>
                <a:ea typeface="Catamaran"/>
                <a:cs typeface="Catamaran"/>
                <a:sym typeface="Catamaran"/>
              </a:endParaRPr>
            </a:p>
          </p:txBody>
        </p:sp>
      </p:grpSp>
      <p:grpSp>
        <p:nvGrpSpPr>
          <p:cNvPr id="336" name="Google Shape;336;p22"/>
          <p:cNvGrpSpPr/>
          <p:nvPr/>
        </p:nvGrpSpPr>
        <p:grpSpPr>
          <a:xfrm>
            <a:off x="4572000" y="1721939"/>
            <a:ext cx="1769100" cy="1473585"/>
            <a:chOff x="3687451" y="1606029"/>
            <a:chExt cx="1769100" cy="1473585"/>
          </a:xfrm>
        </p:grpSpPr>
        <p:cxnSp>
          <p:nvCxnSpPr>
            <p:cNvPr id="337" name="Google Shape;337;p22"/>
            <p:cNvCxnSpPr>
              <a:stCxn id="338" idx="0"/>
            </p:cNvCxnSpPr>
            <p:nvPr/>
          </p:nvCxnSpPr>
          <p:spPr>
            <a:xfrm rot="10800000">
              <a:off x="4570801" y="2140014"/>
              <a:ext cx="1200" cy="520500"/>
            </a:xfrm>
            <a:prstGeom prst="straightConnector1">
              <a:avLst/>
            </a:prstGeom>
            <a:noFill/>
            <a:ln w="9525" cap="flat" cmpd="sng">
              <a:solidFill>
                <a:schemeClr val="dk1"/>
              </a:solidFill>
              <a:prstDash val="solid"/>
              <a:round/>
              <a:headEnd type="oval" w="med" len="med"/>
              <a:tailEnd type="none" w="med" len="med"/>
            </a:ln>
          </p:spPr>
        </p:cxnSp>
        <p:sp>
          <p:nvSpPr>
            <p:cNvPr id="339" name="Google Shape;339;p22"/>
            <p:cNvSpPr/>
            <p:nvPr/>
          </p:nvSpPr>
          <p:spPr>
            <a:xfrm>
              <a:off x="4233750" y="1606029"/>
              <a:ext cx="676499"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6">
                      <a:lumMod val="85000"/>
                    </a:schemeClr>
                  </a:solidFill>
                  <a:latin typeface="Erica One" panose="020B0604020202020204" charset="0"/>
                  <a:ea typeface="Erica One"/>
                  <a:cs typeface="Erica One"/>
                  <a:sym typeface="Erica One"/>
                </a:rPr>
                <a:t>3</a:t>
              </a:r>
              <a:endParaRPr sz="2000">
                <a:solidFill>
                  <a:schemeClr val="accent6">
                    <a:lumMod val="85000"/>
                  </a:schemeClr>
                </a:solidFill>
                <a:latin typeface="Erica One" panose="020B0604020202020204" charset="0"/>
                <a:ea typeface="Erica One"/>
                <a:cs typeface="Erica One"/>
                <a:sym typeface="Erica One"/>
              </a:endParaRPr>
            </a:p>
          </p:txBody>
        </p:sp>
        <p:sp>
          <p:nvSpPr>
            <p:cNvPr id="338" name="Google Shape;338;p22"/>
            <p:cNvSpPr txBox="1"/>
            <p:nvPr/>
          </p:nvSpPr>
          <p:spPr>
            <a:xfrm>
              <a:off x="3687451" y="2660514"/>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u="none" strike="noStrike" baseline="0" dirty="0">
                  <a:solidFill>
                    <a:schemeClr val="accent6">
                      <a:lumMod val="85000"/>
                    </a:schemeClr>
                  </a:solidFill>
                  <a:latin typeface="Erica One" panose="020B0604020202020204" charset="0"/>
                </a:rPr>
                <a:t>Approach</a:t>
              </a:r>
              <a:endParaRPr sz="2000" dirty="0">
                <a:solidFill>
                  <a:schemeClr val="accent6">
                    <a:lumMod val="85000"/>
                  </a:schemeClr>
                </a:solidFill>
                <a:latin typeface="Erica One" panose="020B0604020202020204" charset="0"/>
                <a:ea typeface="Erica One"/>
                <a:cs typeface="Erica One"/>
                <a:sym typeface="Erica One"/>
              </a:endParaRPr>
            </a:p>
          </p:txBody>
        </p:sp>
      </p:grpSp>
      <p:grpSp>
        <p:nvGrpSpPr>
          <p:cNvPr id="341" name="Google Shape;341;p22"/>
          <p:cNvGrpSpPr/>
          <p:nvPr/>
        </p:nvGrpSpPr>
        <p:grpSpPr>
          <a:xfrm>
            <a:off x="5869628" y="2598897"/>
            <a:ext cx="2072957" cy="1876512"/>
            <a:chOff x="5173626" y="2532204"/>
            <a:chExt cx="1769100" cy="1593502"/>
          </a:xfrm>
        </p:grpSpPr>
        <p:sp>
          <p:nvSpPr>
            <p:cNvPr id="342" name="Google Shape;342;p22"/>
            <p:cNvSpPr/>
            <p:nvPr/>
          </p:nvSpPr>
          <p:spPr>
            <a:xfrm>
              <a:off x="5719925" y="2532204"/>
              <a:ext cx="676499"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6">
                      <a:lumMod val="85000"/>
                    </a:schemeClr>
                  </a:solidFill>
                  <a:latin typeface="Erica One" panose="020B0604020202020204" charset="0"/>
                  <a:ea typeface="Erica One"/>
                  <a:cs typeface="Erica One"/>
                  <a:sym typeface="Erica One"/>
                </a:rPr>
                <a:t>4</a:t>
              </a:r>
              <a:endParaRPr sz="2000">
                <a:solidFill>
                  <a:schemeClr val="accent6">
                    <a:lumMod val="85000"/>
                  </a:schemeClr>
                </a:solidFill>
                <a:latin typeface="Erica One" panose="020B0604020202020204" charset="0"/>
                <a:ea typeface="Erica One"/>
                <a:cs typeface="Erica One"/>
                <a:sym typeface="Erica One"/>
              </a:endParaRPr>
            </a:p>
          </p:txBody>
        </p:sp>
        <p:sp>
          <p:nvSpPr>
            <p:cNvPr id="320" name="Google Shape;320;p22"/>
            <p:cNvSpPr txBox="1"/>
            <p:nvPr/>
          </p:nvSpPr>
          <p:spPr>
            <a:xfrm>
              <a:off x="5173626" y="3706606"/>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0" i="0" u="none" strike="noStrike" baseline="0" dirty="0">
                  <a:solidFill>
                    <a:schemeClr val="accent6">
                      <a:lumMod val="85000"/>
                    </a:schemeClr>
                  </a:solidFill>
                  <a:latin typeface="Erica One" panose="020B0604020202020204" charset="0"/>
                </a:rPr>
                <a:t>Semantic Segmentation</a:t>
              </a:r>
              <a:endParaRPr sz="1900" dirty="0">
                <a:solidFill>
                  <a:schemeClr val="accent6">
                    <a:lumMod val="85000"/>
                  </a:schemeClr>
                </a:solidFill>
                <a:latin typeface="Erica One" panose="020B0604020202020204" charset="0"/>
                <a:ea typeface="Erica One"/>
                <a:cs typeface="Erica One"/>
                <a:sym typeface="Erica One"/>
              </a:endParaRPr>
            </a:p>
          </p:txBody>
        </p:sp>
      </p:grpSp>
      <p:grpSp>
        <p:nvGrpSpPr>
          <p:cNvPr id="344" name="Google Shape;344;p22"/>
          <p:cNvGrpSpPr/>
          <p:nvPr/>
        </p:nvGrpSpPr>
        <p:grpSpPr>
          <a:xfrm>
            <a:off x="3085825" y="2647965"/>
            <a:ext cx="1769100" cy="1827443"/>
            <a:chOff x="2201276" y="2532075"/>
            <a:chExt cx="1769100" cy="1593639"/>
          </a:xfrm>
        </p:grpSpPr>
        <p:cxnSp>
          <p:nvCxnSpPr>
            <p:cNvPr id="345" name="Google Shape;345;p22"/>
            <p:cNvCxnSpPr>
              <a:cxnSpLocks/>
            </p:cNvCxnSpPr>
            <p:nvPr/>
          </p:nvCxnSpPr>
          <p:spPr>
            <a:xfrm flipV="1">
              <a:off x="3085826" y="3125514"/>
              <a:ext cx="0" cy="483567"/>
            </a:xfrm>
            <a:prstGeom prst="straightConnector1">
              <a:avLst/>
            </a:prstGeom>
            <a:noFill/>
            <a:ln w="9525" cap="flat" cmpd="sng">
              <a:solidFill>
                <a:schemeClr val="dk1"/>
              </a:solidFill>
              <a:prstDash val="solid"/>
              <a:round/>
              <a:headEnd type="oval" w="med" len="med"/>
              <a:tailEnd type="none" w="med" len="med"/>
            </a:ln>
          </p:spPr>
        </p:cxnSp>
        <p:sp>
          <p:nvSpPr>
            <p:cNvPr id="347" name="Google Shape;347;p22"/>
            <p:cNvSpPr/>
            <p:nvPr/>
          </p:nvSpPr>
          <p:spPr>
            <a:xfrm>
              <a:off x="2715917" y="2532075"/>
              <a:ext cx="771217"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accent6">
                      <a:lumMod val="85000"/>
                    </a:schemeClr>
                  </a:solidFill>
                  <a:latin typeface="Erica One" panose="020B0604020202020204" charset="0"/>
                  <a:ea typeface="Erica One"/>
                  <a:cs typeface="Erica One"/>
                  <a:sym typeface="Erica One"/>
                </a:rPr>
                <a:t>2</a:t>
              </a:r>
              <a:endParaRPr sz="2000" dirty="0">
                <a:solidFill>
                  <a:schemeClr val="accent6">
                    <a:lumMod val="85000"/>
                  </a:schemeClr>
                </a:solidFill>
                <a:latin typeface="Erica One" panose="020B0604020202020204" charset="0"/>
                <a:ea typeface="Erica One"/>
                <a:cs typeface="Erica One"/>
                <a:sym typeface="Erica One"/>
              </a:endParaRPr>
            </a:p>
          </p:txBody>
        </p:sp>
        <p:sp>
          <p:nvSpPr>
            <p:cNvPr id="346" name="Google Shape;346;p22"/>
            <p:cNvSpPr txBox="1"/>
            <p:nvPr/>
          </p:nvSpPr>
          <p:spPr>
            <a:xfrm>
              <a:off x="2201276" y="3706614"/>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u="none" strike="noStrike" baseline="0" dirty="0">
                  <a:solidFill>
                    <a:schemeClr val="accent6">
                      <a:lumMod val="85000"/>
                    </a:schemeClr>
                  </a:solidFill>
                  <a:latin typeface="Erica One" panose="020B0604020202020204" charset="0"/>
                </a:rPr>
                <a:t>Related Work</a:t>
              </a:r>
              <a:endParaRPr sz="2000" dirty="0">
                <a:solidFill>
                  <a:schemeClr val="accent6">
                    <a:lumMod val="85000"/>
                  </a:schemeClr>
                </a:solidFill>
                <a:latin typeface="Erica One" panose="020B0604020202020204" charset="0"/>
                <a:ea typeface="Erica One"/>
                <a:cs typeface="Erica One"/>
                <a:sym typeface="Erica One"/>
              </a:endParaRPr>
            </a:p>
          </p:txBody>
        </p:sp>
      </p:grpSp>
      <p:sp>
        <p:nvSpPr>
          <p:cNvPr id="2" name="Google Shape;179;p15">
            <a:extLst>
              <a:ext uri="{FF2B5EF4-FFF2-40B4-BE49-F238E27FC236}">
                <a16:creationId xmlns:a16="http://schemas.microsoft.com/office/drawing/2014/main" id="{41DD7950-D464-F2C6-5877-619079269099}"/>
              </a:ext>
            </a:extLst>
          </p:cNvPr>
          <p:cNvSpPr txBox="1">
            <a:spLocks/>
          </p:cNvSpPr>
          <p:nvPr/>
        </p:nvSpPr>
        <p:spPr>
          <a:xfrm>
            <a:off x="424511" y="276327"/>
            <a:ext cx="8292579" cy="9106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000"/>
              <a:buFont typeface="Erica One"/>
              <a:buNone/>
              <a:defRPr sz="3000" b="0" i="0" u="none" strike="noStrike" cap="none">
                <a:solidFill>
                  <a:schemeClr val="dk1"/>
                </a:solidFill>
                <a:latin typeface="Erica One"/>
                <a:ea typeface="Erica One"/>
                <a:cs typeface="Erica One"/>
                <a:sym typeface="Erica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3200" b="0" i="0" u="none" strike="noStrike" baseline="0" dirty="0">
                <a:latin typeface="Erica One" panose="020B0604020202020204" charset="0"/>
              </a:rPr>
              <a:t>Object-Contextual Representations</a:t>
            </a:r>
            <a:endParaRPr lang="en-US" sz="5400" dirty="0">
              <a:solidFill>
                <a:schemeClr val="bg2">
                  <a:lumMod val="40000"/>
                  <a:lumOff val="60000"/>
                </a:schemeClr>
              </a:solidFill>
              <a:latin typeface="Erica One" panose="020B0604020202020204" charset="0"/>
            </a:endParaRPr>
          </a:p>
        </p:txBody>
      </p:sp>
    </p:spTree>
    <p:extLst>
      <p:ext uri="{BB962C8B-B14F-4D97-AF65-F5344CB8AC3E}">
        <p14:creationId xmlns:p14="http://schemas.microsoft.com/office/powerpoint/2010/main" val="3779405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41;p22">
            <a:extLst>
              <a:ext uri="{FF2B5EF4-FFF2-40B4-BE49-F238E27FC236}">
                <a16:creationId xmlns:a16="http://schemas.microsoft.com/office/drawing/2014/main" id="{54E7A7D5-99D6-6640-BD06-EE3CD58D561D}"/>
              </a:ext>
            </a:extLst>
          </p:cNvPr>
          <p:cNvGrpSpPr/>
          <p:nvPr/>
        </p:nvGrpSpPr>
        <p:grpSpPr>
          <a:xfrm>
            <a:off x="164568" y="139032"/>
            <a:ext cx="4034039" cy="691655"/>
            <a:chOff x="1471877" y="716742"/>
            <a:chExt cx="3461580" cy="675699"/>
          </a:xfrm>
        </p:grpSpPr>
        <p:sp>
          <p:nvSpPr>
            <p:cNvPr id="4" name="Google Shape;342;p22">
              <a:extLst>
                <a:ext uri="{FF2B5EF4-FFF2-40B4-BE49-F238E27FC236}">
                  <a16:creationId xmlns:a16="http://schemas.microsoft.com/office/drawing/2014/main" id="{CD38D980-A669-7C11-42A9-68DDE6D920E2}"/>
                </a:ext>
              </a:extLst>
            </p:cNvPr>
            <p:cNvSpPr/>
            <p:nvPr/>
          </p:nvSpPr>
          <p:spPr>
            <a:xfrm>
              <a:off x="1471877" y="716742"/>
              <a:ext cx="599221"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Erica One" panose="020B0604020202020204" charset="0"/>
                  <a:ea typeface="Erica One"/>
                  <a:cs typeface="Erica One"/>
                  <a:sym typeface="Erica One"/>
                </a:rPr>
                <a:t>4</a:t>
              </a:r>
              <a:endParaRPr sz="2000" dirty="0">
                <a:latin typeface="Erica One" panose="020B0604020202020204" charset="0"/>
                <a:ea typeface="Erica One"/>
                <a:cs typeface="Erica One"/>
                <a:sym typeface="Erica One"/>
              </a:endParaRPr>
            </a:p>
          </p:txBody>
        </p:sp>
        <p:sp>
          <p:nvSpPr>
            <p:cNvPr id="5" name="Google Shape;320;p22">
              <a:extLst>
                <a:ext uri="{FF2B5EF4-FFF2-40B4-BE49-F238E27FC236}">
                  <a16:creationId xmlns:a16="http://schemas.microsoft.com/office/drawing/2014/main" id="{92863D61-4210-E64D-4D54-E716FF103CD1}"/>
                </a:ext>
              </a:extLst>
            </p:cNvPr>
            <p:cNvSpPr txBox="1"/>
            <p:nvPr/>
          </p:nvSpPr>
          <p:spPr>
            <a:xfrm>
              <a:off x="2071098" y="845040"/>
              <a:ext cx="2862359"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0" i="0" u="none" strike="noStrike" baseline="0" dirty="0">
                  <a:latin typeface="Erica One" panose="020B0604020202020204" charset="0"/>
                </a:rPr>
                <a:t>Semantic Segmentation</a:t>
              </a:r>
              <a:endParaRPr sz="1900" dirty="0">
                <a:solidFill>
                  <a:schemeClr val="dk1"/>
                </a:solidFill>
                <a:latin typeface="Erica One" panose="020B0604020202020204" charset="0"/>
                <a:ea typeface="Erica One"/>
                <a:cs typeface="Erica One"/>
                <a:sym typeface="Erica One"/>
              </a:endParaRPr>
            </a:p>
          </p:txBody>
        </p:sp>
      </p:grpSp>
      <p:sp>
        <p:nvSpPr>
          <p:cNvPr id="6" name="Google Shape;1066;p46">
            <a:extLst>
              <a:ext uri="{FF2B5EF4-FFF2-40B4-BE49-F238E27FC236}">
                <a16:creationId xmlns:a16="http://schemas.microsoft.com/office/drawing/2014/main" id="{7ED9743F-0196-C496-735F-233FB342502E}"/>
              </a:ext>
            </a:extLst>
          </p:cNvPr>
          <p:cNvSpPr txBox="1"/>
          <p:nvPr/>
        </p:nvSpPr>
        <p:spPr>
          <a:xfrm>
            <a:off x="1714711" y="750873"/>
            <a:ext cx="5714578" cy="487187"/>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latin typeface="Erica One" panose="020B0604020202020204" charset="0"/>
              </a:rPr>
              <a:t>Comparison with Existing Context Schemes</a:t>
            </a:r>
            <a:endParaRPr sz="1100" dirty="0">
              <a:solidFill>
                <a:schemeClr val="dk1"/>
              </a:solidFill>
              <a:latin typeface="Erica One" panose="020B0604020202020204" charset="0"/>
              <a:ea typeface="Erica One"/>
              <a:cs typeface="Erica One"/>
              <a:sym typeface="Erica One"/>
            </a:endParaRPr>
          </a:p>
        </p:txBody>
      </p:sp>
      <p:pic>
        <p:nvPicPr>
          <p:cNvPr id="2" name="Picture 1">
            <a:extLst>
              <a:ext uri="{FF2B5EF4-FFF2-40B4-BE49-F238E27FC236}">
                <a16:creationId xmlns:a16="http://schemas.microsoft.com/office/drawing/2014/main" id="{B3910389-855B-2325-A8B1-2EEF48971F93}"/>
              </a:ext>
            </a:extLst>
          </p:cNvPr>
          <p:cNvPicPr>
            <a:picLocks noChangeAspect="1"/>
          </p:cNvPicPr>
          <p:nvPr/>
        </p:nvPicPr>
        <p:blipFill>
          <a:blip r:embed="rId2"/>
          <a:stretch>
            <a:fillRect/>
          </a:stretch>
        </p:blipFill>
        <p:spPr>
          <a:xfrm>
            <a:off x="1263980" y="1598569"/>
            <a:ext cx="6616037" cy="1641574"/>
          </a:xfrm>
          <a:prstGeom prst="rect">
            <a:avLst/>
          </a:prstGeom>
        </p:spPr>
      </p:pic>
      <p:sp>
        <p:nvSpPr>
          <p:cNvPr id="11" name="Google Shape;246;p20">
            <a:extLst>
              <a:ext uri="{FF2B5EF4-FFF2-40B4-BE49-F238E27FC236}">
                <a16:creationId xmlns:a16="http://schemas.microsoft.com/office/drawing/2014/main" id="{9B740FB6-17F1-F4A6-B90F-6A20C118E6EE}"/>
              </a:ext>
            </a:extLst>
          </p:cNvPr>
          <p:cNvSpPr txBox="1"/>
          <p:nvPr/>
        </p:nvSpPr>
        <p:spPr>
          <a:xfrm>
            <a:off x="608526" y="3600652"/>
            <a:ext cx="7926946" cy="9443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600" dirty="0">
                <a:solidFill>
                  <a:schemeClr val="dk1"/>
                </a:solidFill>
                <a:latin typeface="+mn-lt"/>
                <a:ea typeface="Catamaran"/>
                <a:cs typeface="Catamaran"/>
                <a:sym typeface="Catamaran"/>
              </a:rPr>
              <a:t>Trong phần so sánh độ phức tạp, sử dụng bản đồ đặc trưng đầu vào có kích thước [1 × 2048 × 128 × 128] để đánh giá độ phức tạp trong quá trình suy luận. Các con số được thu được trên một GPU P40 duy nhất với CUDA 10.0. Tất cả các con số đều càng nhỏ càng tốt. OCR yêu cầu ít bộ nhớ GPU nhất và thời gian chạy ít nhất.</a:t>
            </a:r>
            <a:endParaRPr lang="en-GB" sz="1600" dirty="0">
              <a:solidFill>
                <a:schemeClr val="dk1"/>
              </a:solidFill>
              <a:latin typeface="+mn-lt"/>
              <a:ea typeface="Catamaran"/>
              <a:cs typeface="Catamaran"/>
              <a:sym typeface="Catamaran"/>
            </a:endParaRPr>
          </a:p>
        </p:txBody>
      </p:sp>
    </p:spTree>
    <p:extLst>
      <p:ext uri="{BB962C8B-B14F-4D97-AF65-F5344CB8AC3E}">
        <p14:creationId xmlns:p14="http://schemas.microsoft.com/office/powerpoint/2010/main" val="565652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41;p22">
            <a:extLst>
              <a:ext uri="{FF2B5EF4-FFF2-40B4-BE49-F238E27FC236}">
                <a16:creationId xmlns:a16="http://schemas.microsoft.com/office/drawing/2014/main" id="{54E7A7D5-99D6-6640-BD06-EE3CD58D561D}"/>
              </a:ext>
            </a:extLst>
          </p:cNvPr>
          <p:cNvGrpSpPr/>
          <p:nvPr/>
        </p:nvGrpSpPr>
        <p:grpSpPr>
          <a:xfrm>
            <a:off x="164568" y="139032"/>
            <a:ext cx="4034039" cy="691655"/>
            <a:chOff x="1471877" y="716742"/>
            <a:chExt cx="3461580" cy="675699"/>
          </a:xfrm>
        </p:grpSpPr>
        <p:sp>
          <p:nvSpPr>
            <p:cNvPr id="4" name="Google Shape;342;p22">
              <a:extLst>
                <a:ext uri="{FF2B5EF4-FFF2-40B4-BE49-F238E27FC236}">
                  <a16:creationId xmlns:a16="http://schemas.microsoft.com/office/drawing/2014/main" id="{CD38D980-A669-7C11-42A9-68DDE6D920E2}"/>
                </a:ext>
              </a:extLst>
            </p:cNvPr>
            <p:cNvSpPr/>
            <p:nvPr/>
          </p:nvSpPr>
          <p:spPr>
            <a:xfrm>
              <a:off x="1471877" y="716742"/>
              <a:ext cx="599221"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Erica One" panose="020B0604020202020204" charset="0"/>
                  <a:ea typeface="Erica One"/>
                  <a:cs typeface="Erica One"/>
                  <a:sym typeface="Erica One"/>
                </a:rPr>
                <a:t>4</a:t>
              </a:r>
              <a:endParaRPr sz="2000" dirty="0">
                <a:latin typeface="Erica One" panose="020B0604020202020204" charset="0"/>
                <a:ea typeface="Erica One"/>
                <a:cs typeface="Erica One"/>
                <a:sym typeface="Erica One"/>
              </a:endParaRPr>
            </a:p>
          </p:txBody>
        </p:sp>
        <p:sp>
          <p:nvSpPr>
            <p:cNvPr id="5" name="Google Shape;320;p22">
              <a:extLst>
                <a:ext uri="{FF2B5EF4-FFF2-40B4-BE49-F238E27FC236}">
                  <a16:creationId xmlns:a16="http://schemas.microsoft.com/office/drawing/2014/main" id="{92863D61-4210-E64D-4D54-E716FF103CD1}"/>
                </a:ext>
              </a:extLst>
            </p:cNvPr>
            <p:cNvSpPr txBox="1"/>
            <p:nvPr/>
          </p:nvSpPr>
          <p:spPr>
            <a:xfrm>
              <a:off x="2071098" y="845040"/>
              <a:ext cx="2862359"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0" i="0" u="none" strike="noStrike" baseline="0" dirty="0">
                  <a:latin typeface="Erica One" panose="020B0604020202020204" charset="0"/>
                </a:rPr>
                <a:t>Semantic Segmentation</a:t>
              </a:r>
              <a:endParaRPr sz="1900" dirty="0">
                <a:solidFill>
                  <a:schemeClr val="dk1"/>
                </a:solidFill>
                <a:latin typeface="Erica One" panose="020B0604020202020204" charset="0"/>
                <a:ea typeface="Erica One"/>
                <a:cs typeface="Erica One"/>
                <a:sym typeface="Erica One"/>
              </a:endParaRPr>
            </a:p>
          </p:txBody>
        </p:sp>
      </p:grpSp>
      <p:sp>
        <p:nvSpPr>
          <p:cNvPr id="6" name="Google Shape;1066;p46">
            <a:extLst>
              <a:ext uri="{FF2B5EF4-FFF2-40B4-BE49-F238E27FC236}">
                <a16:creationId xmlns:a16="http://schemas.microsoft.com/office/drawing/2014/main" id="{7ED9743F-0196-C496-735F-233FB342502E}"/>
              </a:ext>
            </a:extLst>
          </p:cNvPr>
          <p:cNvSpPr txBox="1"/>
          <p:nvPr/>
        </p:nvSpPr>
        <p:spPr>
          <a:xfrm>
            <a:off x="1714711" y="750873"/>
            <a:ext cx="5714578" cy="487187"/>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latin typeface="Erica One" panose="020B0604020202020204" charset="0"/>
              </a:rPr>
              <a:t>Comparison with Existing Context Schemes</a:t>
            </a:r>
            <a:endParaRPr sz="1100" dirty="0">
              <a:solidFill>
                <a:schemeClr val="dk1"/>
              </a:solidFill>
              <a:latin typeface="Erica One" panose="020B0604020202020204" charset="0"/>
              <a:ea typeface="Erica One"/>
              <a:cs typeface="Erica One"/>
              <a:sym typeface="Erica One"/>
            </a:endParaRPr>
          </a:p>
        </p:txBody>
      </p:sp>
      <p:grpSp>
        <p:nvGrpSpPr>
          <p:cNvPr id="2" name="Google Shape;242;p20">
            <a:extLst>
              <a:ext uri="{FF2B5EF4-FFF2-40B4-BE49-F238E27FC236}">
                <a16:creationId xmlns:a16="http://schemas.microsoft.com/office/drawing/2014/main" id="{A8FC8632-BA18-FF84-700F-4027F30A5734}"/>
              </a:ext>
            </a:extLst>
          </p:cNvPr>
          <p:cNvGrpSpPr/>
          <p:nvPr/>
        </p:nvGrpSpPr>
        <p:grpSpPr>
          <a:xfrm>
            <a:off x="293340" y="1712521"/>
            <a:ext cx="4346485" cy="1136125"/>
            <a:chOff x="1685268" y="1554561"/>
            <a:chExt cx="6839897" cy="1379890"/>
          </a:xfrm>
        </p:grpSpPr>
        <p:sp>
          <p:nvSpPr>
            <p:cNvPr id="9" name="Google Shape;243;p20">
              <a:extLst>
                <a:ext uri="{FF2B5EF4-FFF2-40B4-BE49-F238E27FC236}">
                  <a16:creationId xmlns:a16="http://schemas.microsoft.com/office/drawing/2014/main" id="{98D55296-386E-EA88-B330-3AD12CD76F7F}"/>
                </a:ext>
              </a:extLst>
            </p:cNvPr>
            <p:cNvSpPr/>
            <p:nvPr/>
          </p:nvSpPr>
          <p:spPr>
            <a:xfrm>
              <a:off x="1685268" y="1554561"/>
              <a:ext cx="6839897" cy="137989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10" name="Google Shape;246;p20">
              <a:extLst>
                <a:ext uri="{FF2B5EF4-FFF2-40B4-BE49-F238E27FC236}">
                  <a16:creationId xmlns:a16="http://schemas.microsoft.com/office/drawing/2014/main" id="{347E1A70-7C9B-C1D8-4B60-E0C3F4F25D0C}"/>
                </a:ext>
              </a:extLst>
            </p:cNvPr>
            <p:cNvSpPr txBox="1"/>
            <p:nvPr/>
          </p:nvSpPr>
          <p:spPr>
            <a:xfrm>
              <a:off x="2145038" y="1800231"/>
              <a:ext cx="5920355" cy="95747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mn-lt"/>
                  <a:ea typeface="Catamaran"/>
                  <a:cs typeface="Catamaran"/>
                  <a:sym typeface="Catamaran"/>
                </a:rPr>
                <a:t>T</a:t>
              </a:r>
              <a:r>
                <a:rPr lang="vi-VN" dirty="0">
                  <a:solidFill>
                    <a:schemeClr val="dk1"/>
                  </a:solidFill>
                  <a:latin typeface="+mn-lt"/>
                  <a:ea typeface="Catamaran"/>
                  <a:cs typeface="Catamaran"/>
                  <a:sym typeface="Catamaran"/>
                </a:rPr>
                <a:t>hực hiện các thí nghiệm sử dụng mạng lưới ResNet-101 với kỹ thuật dilated làm phần cơ bản và sử dụng cùng cài đặt huấn luyện/kiểm tra để đảm bảo tính công bằng.</a:t>
              </a:r>
              <a:endParaRPr lang="en-GB" dirty="0">
                <a:solidFill>
                  <a:schemeClr val="dk1"/>
                </a:solidFill>
                <a:latin typeface="+mn-lt"/>
                <a:ea typeface="Catamaran"/>
                <a:cs typeface="Catamaran"/>
                <a:sym typeface="Catamaran"/>
              </a:endParaRPr>
            </a:p>
          </p:txBody>
        </p:sp>
      </p:grpSp>
      <p:grpSp>
        <p:nvGrpSpPr>
          <p:cNvPr id="11" name="Google Shape;242;p20">
            <a:extLst>
              <a:ext uri="{FF2B5EF4-FFF2-40B4-BE49-F238E27FC236}">
                <a16:creationId xmlns:a16="http://schemas.microsoft.com/office/drawing/2014/main" id="{0F19CD33-E0F3-2241-CF1C-91D01EDBD296}"/>
              </a:ext>
            </a:extLst>
          </p:cNvPr>
          <p:cNvGrpSpPr/>
          <p:nvPr/>
        </p:nvGrpSpPr>
        <p:grpSpPr>
          <a:xfrm>
            <a:off x="4931991" y="1914792"/>
            <a:ext cx="3912241" cy="1408055"/>
            <a:chOff x="765732" y="1554562"/>
            <a:chExt cx="6839892" cy="1369754"/>
          </a:xfrm>
        </p:grpSpPr>
        <p:sp>
          <p:nvSpPr>
            <p:cNvPr id="12" name="Google Shape;243;p20">
              <a:extLst>
                <a:ext uri="{FF2B5EF4-FFF2-40B4-BE49-F238E27FC236}">
                  <a16:creationId xmlns:a16="http://schemas.microsoft.com/office/drawing/2014/main" id="{3362D3AC-8195-05D9-50A6-26B251EC8B85}"/>
                </a:ext>
              </a:extLst>
            </p:cNvPr>
            <p:cNvSpPr/>
            <p:nvPr/>
          </p:nvSpPr>
          <p:spPr>
            <a:xfrm>
              <a:off x="765732" y="1554562"/>
              <a:ext cx="6839892" cy="1369754"/>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13" name="Google Shape;246;p20">
              <a:extLst>
                <a:ext uri="{FF2B5EF4-FFF2-40B4-BE49-F238E27FC236}">
                  <a16:creationId xmlns:a16="http://schemas.microsoft.com/office/drawing/2014/main" id="{3B9B32A0-4054-F375-2347-1CEB27548123}"/>
                </a:ext>
              </a:extLst>
            </p:cNvPr>
            <p:cNvSpPr txBox="1"/>
            <p:nvPr/>
          </p:nvSpPr>
          <p:spPr>
            <a:xfrm>
              <a:off x="1225501" y="1760703"/>
              <a:ext cx="5920353" cy="95747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dk1"/>
                  </a:solidFill>
                  <a:latin typeface="+mn-lt"/>
                  <a:ea typeface="Catamaran"/>
                  <a:cs typeface="Catamaran"/>
                  <a:sym typeface="Catamaran"/>
                </a:rPr>
                <a:t>So sánh với phương pháp ngữ cảnh đa tỷ lệ: </a:t>
              </a:r>
              <a:r>
                <a:rPr lang="en-US" dirty="0">
                  <a:solidFill>
                    <a:schemeClr val="dk1"/>
                  </a:solidFill>
                  <a:latin typeface="+mn-lt"/>
                  <a:ea typeface="Catamaran"/>
                  <a:cs typeface="Times New Roman" panose="02020603050405020304" pitchFamily="18" charset="0"/>
                  <a:sym typeface="Catamaran"/>
                </a:rPr>
                <a:t>Đ</a:t>
              </a:r>
              <a:r>
                <a:rPr lang="vi-VN" dirty="0">
                  <a:solidFill>
                    <a:schemeClr val="dk1"/>
                  </a:solidFill>
                  <a:latin typeface="+mn-lt"/>
                  <a:ea typeface="Catamaran"/>
                  <a:cs typeface="Catamaran"/>
                  <a:sym typeface="Catamaran"/>
                </a:rPr>
                <a:t>ã so sánh OCR của chúng tôi với PPM và ASPP trên ba bộ dữ liệu khác nhau (Cityscapes, ADE20K, LIP) và đạt kết quả tốt hơn so với những kết quả ban đầu của các phương pháp đó.</a:t>
              </a:r>
              <a:endParaRPr lang="en-GB" dirty="0">
                <a:solidFill>
                  <a:schemeClr val="dk1"/>
                </a:solidFill>
                <a:latin typeface="+mn-lt"/>
                <a:ea typeface="Catamaran"/>
                <a:cs typeface="Catamaran"/>
                <a:sym typeface="Catamaran"/>
              </a:endParaRPr>
            </a:p>
          </p:txBody>
        </p:sp>
      </p:grpSp>
      <p:grpSp>
        <p:nvGrpSpPr>
          <p:cNvPr id="14" name="Google Shape;242;p20">
            <a:extLst>
              <a:ext uri="{FF2B5EF4-FFF2-40B4-BE49-F238E27FC236}">
                <a16:creationId xmlns:a16="http://schemas.microsoft.com/office/drawing/2014/main" id="{CE45E9BD-58FB-7ECF-0804-39EE5CDC25C5}"/>
              </a:ext>
            </a:extLst>
          </p:cNvPr>
          <p:cNvGrpSpPr/>
          <p:nvPr/>
        </p:nvGrpSpPr>
        <p:grpSpPr>
          <a:xfrm>
            <a:off x="264150" y="3050918"/>
            <a:ext cx="4375675" cy="1135666"/>
            <a:chOff x="765728" y="1554561"/>
            <a:chExt cx="8333424" cy="1036434"/>
          </a:xfrm>
        </p:grpSpPr>
        <p:sp>
          <p:nvSpPr>
            <p:cNvPr id="15" name="Google Shape;243;p20">
              <a:extLst>
                <a:ext uri="{FF2B5EF4-FFF2-40B4-BE49-F238E27FC236}">
                  <a16:creationId xmlns:a16="http://schemas.microsoft.com/office/drawing/2014/main" id="{D070E031-2565-8AD1-4B25-9B1F3AC49C19}"/>
                </a:ext>
              </a:extLst>
            </p:cNvPr>
            <p:cNvSpPr/>
            <p:nvPr/>
          </p:nvSpPr>
          <p:spPr>
            <a:xfrm>
              <a:off x="765728" y="1554561"/>
              <a:ext cx="8333424" cy="1036434"/>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 name="Google Shape;246;p20">
              <a:extLst>
                <a:ext uri="{FF2B5EF4-FFF2-40B4-BE49-F238E27FC236}">
                  <a16:creationId xmlns:a16="http://schemas.microsoft.com/office/drawing/2014/main" id="{25866744-A46D-5AC2-9E9E-0BDC3B4FB933}"/>
                </a:ext>
              </a:extLst>
            </p:cNvPr>
            <p:cNvSpPr txBox="1"/>
            <p:nvPr/>
          </p:nvSpPr>
          <p:spPr>
            <a:xfrm>
              <a:off x="765728" y="1739159"/>
              <a:ext cx="8277834" cy="64290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dk1"/>
                  </a:solidFill>
                  <a:latin typeface="+mn-lt"/>
                  <a:ea typeface="Catamaran"/>
                  <a:cs typeface="Catamaran"/>
                  <a:sym typeface="Catamaran"/>
                </a:rPr>
                <a:t>So sánh với phương pháp ngữ cảnh liên hệ: </a:t>
              </a:r>
              <a:r>
                <a:rPr lang="en-US" dirty="0">
                  <a:solidFill>
                    <a:schemeClr val="dk1"/>
                  </a:solidFill>
                  <a:latin typeface="+mn-lt"/>
                  <a:ea typeface="Catamaran"/>
                  <a:cs typeface="Times New Roman" panose="02020603050405020304" pitchFamily="18" charset="0"/>
                  <a:sym typeface="Catamaran"/>
                </a:rPr>
                <a:t>Đ</a:t>
              </a:r>
              <a:r>
                <a:rPr lang="vi-VN" dirty="0">
                  <a:solidFill>
                    <a:schemeClr val="dk1"/>
                  </a:solidFill>
                  <a:latin typeface="+mn-lt"/>
                  <a:ea typeface="Catamaran"/>
                  <a:cs typeface="Catamaran"/>
                  <a:sym typeface="Catamaran"/>
                </a:rPr>
                <a:t>ã so sánh OCR với Self-Attention, Criss-Cross attention (CC-Attention), DANet và Double Attention trên cùng ba bộ dữ liệu và kết quả cho thấy OCR của chúng tôi vượt trội hơn.</a:t>
              </a:r>
              <a:endParaRPr lang="en-GB" dirty="0">
                <a:solidFill>
                  <a:schemeClr val="dk1"/>
                </a:solidFill>
                <a:latin typeface="+mn-lt"/>
                <a:ea typeface="Catamaran"/>
                <a:cs typeface="Catamaran"/>
                <a:sym typeface="Catamaran"/>
              </a:endParaRPr>
            </a:p>
          </p:txBody>
        </p:sp>
      </p:grpSp>
      <p:grpSp>
        <p:nvGrpSpPr>
          <p:cNvPr id="17" name="Google Shape;242;p20">
            <a:extLst>
              <a:ext uri="{FF2B5EF4-FFF2-40B4-BE49-F238E27FC236}">
                <a16:creationId xmlns:a16="http://schemas.microsoft.com/office/drawing/2014/main" id="{F96F8DC7-E3EB-330C-EBAA-57EB3503A247}"/>
              </a:ext>
            </a:extLst>
          </p:cNvPr>
          <p:cNvGrpSpPr/>
          <p:nvPr/>
        </p:nvGrpSpPr>
        <p:grpSpPr>
          <a:xfrm>
            <a:off x="4931991" y="3584391"/>
            <a:ext cx="3912241" cy="1136125"/>
            <a:chOff x="1685268" y="1554561"/>
            <a:chExt cx="6839897" cy="1379890"/>
          </a:xfrm>
        </p:grpSpPr>
        <p:sp>
          <p:nvSpPr>
            <p:cNvPr id="18" name="Google Shape;243;p20">
              <a:extLst>
                <a:ext uri="{FF2B5EF4-FFF2-40B4-BE49-F238E27FC236}">
                  <a16:creationId xmlns:a16="http://schemas.microsoft.com/office/drawing/2014/main" id="{B9F3E0A2-573B-90B7-79DC-D194DD3134F7}"/>
                </a:ext>
              </a:extLst>
            </p:cNvPr>
            <p:cNvSpPr/>
            <p:nvPr/>
          </p:nvSpPr>
          <p:spPr>
            <a:xfrm>
              <a:off x="1685268" y="1554561"/>
              <a:ext cx="6839897" cy="137989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19" name="Google Shape;246;p20">
              <a:extLst>
                <a:ext uri="{FF2B5EF4-FFF2-40B4-BE49-F238E27FC236}">
                  <a16:creationId xmlns:a16="http://schemas.microsoft.com/office/drawing/2014/main" id="{5E04EB6E-3F47-DB89-7330-DA45A933DBC6}"/>
                </a:ext>
              </a:extLst>
            </p:cNvPr>
            <p:cNvSpPr txBox="1"/>
            <p:nvPr/>
          </p:nvSpPr>
          <p:spPr>
            <a:xfrm>
              <a:off x="2145038" y="1800231"/>
              <a:ext cx="5920355" cy="95747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dk1"/>
                  </a:solidFill>
                  <a:latin typeface="+mn-lt"/>
                  <a:ea typeface="Catamaran"/>
                  <a:cs typeface="Catamaran"/>
                  <a:sym typeface="Catamaran"/>
                </a:rPr>
                <a:t>Độ phức tạp: OCR có hiệu suất tốt hơn với số lượng tham số, bộ nhớ GPU, FLOPs và thời gian chạy ít hơn so với các phương pháp ngữ cảnh đa tỷ lệ và ngữ cảnh liên hệ.</a:t>
              </a:r>
              <a:endParaRPr lang="en-GB" dirty="0">
                <a:solidFill>
                  <a:schemeClr val="dk1"/>
                </a:solidFill>
                <a:latin typeface="+mn-lt"/>
                <a:ea typeface="Catamaran"/>
                <a:cs typeface="Catamaran"/>
                <a:sym typeface="Catamaran"/>
              </a:endParaRPr>
            </a:p>
          </p:txBody>
        </p:sp>
      </p:grpSp>
    </p:spTree>
    <p:extLst>
      <p:ext uri="{BB962C8B-B14F-4D97-AF65-F5344CB8AC3E}">
        <p14:creationId xmlns:p14="http://schemas.microsoft.com/office/powerpoint/2010/main" val="12148583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41;p22">
            <a:extLst>
              <a:ext uri="{FF2B5EF4-FFF2-40B4-BE49-F238E27FC236}">
                <a16:creationId xmlns:a16="http://schemas.microsoft.com/office/drawing/2014/main" id="{54E7A7D5-99D6-6640-BD06-EE3CD58D561D}"/>
              </a:ext>
            </a:extLst>
          </p:cNvPr>
          <p:cNvGrpSpPr/>
          <p:nvPr/>
        </p:nvGrpSpPr>
        <p:grpSpPr>
          <a:xfrm>
            <a:off x="164568" y="139032"/>
            <a:ext cx="4034039" cy="691655"/>
            <a:chOff x="1471877" y="716742"/>
            <a:chExt cx="3461580" cy="675699"/>
          </a:xfrm>
        </p:grpSpPr>
        <p:sp>
          <p:nvSpPr>
            <p:cNvPr id="4" name="Google Shape;342;p22">
              <a:extLst>
                <a:ext uri="{FF2B5EF4-FFF2-40B4-BE49-F238E27FC236}">
                  <a16:creationId xmlns:a16="http://schemas.microsoft.com/office/drawing/2014/main" id="{CD38D980-A669-7C11-42A9-68DDE6D920E2}"/>
                </a:ext>
              </a:extLst>
            </p:cNvPr>
            <p:cNvSpPr/>
            <p:nvPr/>
          </p:nvSpPr>
          <p:spPr>
            <a:xfrm>
              <a:off x="1471877" y="716742"/>
              <a:ext cx="599221"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Erica One" panose="020B0604020202020204" charset="0"/>
                  <a:ea typeface="Erica One"/>
                  <a:cs typeface="Erica One"/>
                  <a:sym typeface="Erica One"/>
                </a:rPr>
                <a:t>4</a:t>
              </a:r>
              <a:endParaRPr sz="2000" dirty="0">
                <a:latin typeface="Erica One" panose="020B0604020202020204" charset="0"/>
                <a:ea typeface="Erica One"/>
                <a:cs typeface="Erica One"/>
                <a:sym typeface="Erica One"/>
              </a:endParaRPr>
            </a:p>
          </p:txBody>
        </p:sp>
        <p:sp>
          <p:nvSpPr>
            <p:cNvPr id="5" name="Google Shape;320;p22">
              <a:extLst>
                <a:ext uri="{FF2B5EF4-FFF2-40B4-BE49-F238E27FC236}">
                  <a16:creationId xmlns:a16="http://schemas.microsoft.com/office/drawing/2014/main" id="{92863D61-4210-E64D-4D54-E716FF103CD1}"/>
                </a:ext>
              </a:extLst>
            </p:cNvPr>
            <p:cNvSpPr txBox="1"/>
            <p:nvPr/>
          </p:nvSpPr>
          <p:spPr>
            <a:xfrm>
              <a:off x="2071098" y="845040"/>
              <a:ext cx="2862359"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0" i="0" u="none" strike="noStrike" baseline="0" dirty="0">
                  <a:latin typeface="Erica One" panose="020B0604020202020204" charset="0"/>
                </a:rPr>
                <a:t>Semantic Segmentation</a:t>
              </a:r>
              <a:endParaRPr sz="1900" dirty="0">
                <a:solidFill>
                  <a:schemeClr val="dk1"/>
                </a:solidFill>
                <a:latin typeface="Erica One" panose="020B0604020202020204" charset="0"/>
                <a:ea typeface="Erica One"/>
                <a:cs typeface="Erica One"/>
                <a:sym typeface="Erica One"/>
              </a:endParaRPr>
            </a:p>
          </p:txBody>
        </p:sp>
      </p:grpSp>
      <p:sp>
        <p:nvSpPr>
          <p:cNvPr id="6" name="Google Shape;1066;p46">
            <a:extLst>
              <a:ext uri="{FF2B5EF4-FFF2-40B4-BE49-F238E27FC236}">
                <a16:creationId xmlns:a16="http://schemas.microsoft.com/office/drawing/2014/main" id="{7ED9743F-0196-C496-735F-233FB342502E}"/>
              </a:ext>
            </a:extLst>
          </p:cNvPr>
          <p:cNvSpPr txBox="1"/>
          <p:nvPr/>
        </p:nvSpPr>
        <p:spPr>
          <a:xfrm>
            <a:off x="1714711" y="750873"/>
            <a:ext cx="5714578" cy="487187"/>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latin typeface="Erica One" panose="020B0604020202020204" charset="0"/>
              </a:rPr>
              <a:t>Comparison with Existing Context Schemes</a:t>
            </a:r>
            <a:endParaRPr sz="1100" dirty="0">
              <a:solidFill>
                <a:schemeClr val="dk1"/>
              </a:solidFill>
              <a:latin typeface="Erica One" panose="020B0604020202020204" charset="0"/>
              <a:ea typeface="Erica One"/>
              <a:cs typeface="Erica One"/>
              <a:sym typeface="Erica One"/>
            </a:endParaRPr>
          </a:p>
        </p:txBody>
      </p:sp>
      <p:grpSp>
        <p:nvGrpSpPr>
          <p:cNvPr id="7" name="Google Shape;242;p20">
            <a:extLst>
              <a:ext uri="{FF2B5EF4-FFF2-40B4-BE49-F238E27FC236}">
                <a16:creationId xmlns:a16="http://schemas.microsoft.com/office/drawing/2014/main" id="{721233EA-D9FB-2D04-6241-1FAC9C2C9C12}"/>
              </a:ext>
            </a:extLst>
          </p:cNvPr>
          <p:cNvGrpSpPr/>
          <p:nvPr/>
        </p:nvGrpSpPr>
        <p:grpSpPr>
          <a:xfrm>
            <a:off x="212634" y="1782304"/>
            <a:ext cx="4346485" cy="990600"/>
            <a:chOff x="765732" y="1554562"/>
            <a:chExt cx="6839892" cy="1369754"/>
          </a:xfrm>
        </p:grpSpPr>
        <p:sp>
          <p:nvSpPr>
            <p:cNvPr id="8" name="Google Shape;243;p20">
              <a:extLst>
                <a:ext uri="{FF2B5EF4-FFF2-40B4-BE49-F238E27FC236}">
                  <a16:creationId xmlns:a16="http://schemas.microsoft.com/office/drawing/2014/main" id="{0FF525D1-73A7-B93F-72BC-E61982516BCF}"/>
                </a:ext>
              </a:extLst>
            </p:cNvPr>
            <p:cNvSpPr/>
            <p:nvPr/>
          </p:nvSpPr>
          <p:spPr>
            <a:xfrm>
              <a:off x="765732" y="1554562"/>
              <a:ext cx="6839892" cy="1369754"/>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46;p20">
              <a:extLst>
                <a:ext uri="{FF2B5EF4-FFF2-40B4-BE49-F238E27FC236}">
                  <a16:creationId xmlns:a16="http://schemas.microsoft.com/office/drawing/2014/main" id="{176FC488-8007-B68E-C446-B48A472766D9}"/>
                </a:ext>
              </a:extLst>
            </p:cNvPr>
            <p:cNvSpPr txBox="1"/>
            <p:nvPr/>
          </p:nvSpPr>
          <p:spPr>
            <a:xfrm>
              <a:off x="1225501" y="1760703"/>
              <a:ext cx="5920353" cy="95747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dk1"/>
                  </a:solidFill>
                  <a:latin typeface="+mj-lt"/>
                  <a:ea typeface="Catamaran"/>
                  <a:cs typeface="Catamaran"/>
                  <a:sym typeface="Catamaran"/>
                </a:rPr>
                <a:t>Tham số: OCR yêu cầu ít tham số hơn so với PPM và ASPP.</a:t>
              </a:r>
              <a:endParaRPr lang="en-GB" dirty="0">
                <a:solidFill>
                  <a:schemeClr val="dk1"/>
                </a:solidFill>
                <a:latin typeface="+mj-lt"/>
                <a:ea typeface="Catamaran"/>
                <a:cs typeface="Catamaran"/>
                <a:sym typeface="Catamaran"/>
              </a:endParaRPr>
            </a:p>
          </p:txBody>
        </p:sp>
      </p:grpSp>
      <p:grpSp>
        <p:nvGrpSpPr>
          <p:cNvPr id="21" name="Google Shape;242;p20">
            <a:extLst>
              <a:ext uri="{FF2B5EF4-FFF2-40B4-BE49-F238E27FC236}">
                <a16:creationId xmlns:a16="http://schemas.microsoft.com/office/drawing/2014/main" id="{FC717B14-48B8-6081-1D60-E4AFCCC3F819}"/>
              </a:ext>
            </a:extLst>
          </p:cNvPr>
          <p:cNvGrpSpPr/>
          <p:nvPr/>
        </p:nvGrpSpPr>
        <p:grpSpPr>
          <a:xfrm>
            <a:off x="4851284" y="2076450"/>
            <a:ext cx="3967319" cy="990600"/>
            <a:chOff x="765728" y="1554561"/>
            <a:chExt cx="8333424" cy="1036434"/>
          </a:xfrm>
        </p:grpSpPr>
        <p:sp>
          <p:nvSpPr>
            <p:cNvPr id="22" name="Google Shape;243;p20">
              <a:extLst>
                <a:ext uri="{FF2B5EF4-FFF2-40B4-BE49-F238E27FC236}">
                  <a16:creationId xmlns:a16="http://schemas.microsoft.com/office/drawing/2014/main" id="{9410993A-412A-C3C1-5E2E-0AE79FD3DBD0}"/>
                </a:ext>
              </a:extLst>
            </p:cNvPr>
            <p:cNvSpPr/>
            <p:nvPr/>
          </p:nvSpPr>
          <p:spPr>
            <a:xfrm>
              <a:off x="765728" y="1554561"/>
              <a:ext cx="8333424" cy="1036434"/>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6;p20">
              <a:extLst>
                <a:ext uri="{FF2B5EF4-FFF2-40B4-BE49-F238E27FC236}">
                  <a16:creationId xmlns:a16="http://schemas.microsoft.com/office/drawing/2014/main" id="{DFADA668-59E6-1D2A-6DCB-833DF28991D9}"/>
                </a:ext>
              </a:extLst>
            </p:cNvPr>
            <p:cNvSpPr txBox="1"/>
            <p:nvPr/>
          </p:nvSpPr>
          <p:spPr>
            <a:xfrm>
              <a:off x="765728" y="1739159"/>
              <a:ext cx="8277834" cy="64290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dk1"/>
                  </a:solidFill>
                  <a:latin typeface="+mj-lt"/>
                  <a:ea typeface="Catamaran"/>
                  <a:cs typeface="Catamaran"/>
                  <a:sym typeface="Catamaran"/>
                </a:rPr>
                <a:t>Bộ nhớ: OCR và Double Attention yêu cầu ít bộ nhớ GPU hơn so với các phương pháp khác như DANet và PPM.</a:t>
              </a:r>
              <a:endParaRPr lang="en-GB" dirty="0">
                <a:solidFill>
                  <a:schemeClr val="dk1"/>
                </a:solidFill>
                <a:latin typeface="+mj-lt"/>
                <a:ea typeface="Catamaran"/>
                <a:cs typeface="Catamaran"/>
                <a:sym typeface="Catamaran"/>
              </a:endParaRPr>
            </a:p>
          </p:txBody>
        </p:sp>
      </p:grpSp>
      <p:grpSp>
        <p:nvGrpSpPr>
          <p:cNvPr id="24" name="Google Shape;242;p20">
            <a:extLst>
              <a:ext uri="{FF2B5EF4-FFF2-40B4-BE49-F238E27FC236}">
                <a16:creationId xmlns:a16="http://schemas.microsoft.com/office/drawing/2014/main" id="{E86EC69E-338E-8AC4-2FFE-4222A0BDE487}"/>
              </a:ext>
            </a:extLst>
          </p:cNvPr>
          <p:cNvGrpSpPr/>
          <p:nvPr/>
        </p:nvGrpSpPr>
        <p:grpSpPr>
          <a:xfrm>
            <a:off x="211043" y="3239699"/>
            <a:ext cx="4346485" cy="990600"/>
            <a:chOff x="765732" y="1554562"/>
            <a:chExt cx="6839892" cy="1369754"/>
          </a:xfrm>
        </p:grpSpPr>
        <p:sp>
          <p:nvSpPr>
            <p:cNvPr id="25" name="Google Shape;243;p20">
              <a:extLst>
                <a:ext uri="{FF2B5EF4-FFF2-40B4-BE49-F238E27FC236}">
                  <a16:creationId xmlns:a16="http://schemas.microsoft.com/office/drawing/2014/main" id="{A4DC91F3-058A-46A6-3E97-9CC7CD06EA3E}"/>
                </a:ext>
              </a:extLst>
            </p:cNvPr>
            <p:cNvSpPr/>
            <p:nvPr/>
          </p:nvSpPr>
          <p:spPr>
            <a:xfrm>
              <a:off x="765732" y="1554562"/>
              <a:ext cx="6839892" cy="1369754"/>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46;p20">
              <a:extLst>
                <a:ext uri="{FF2B5EF4-FFF2-40B4-BE49-F238E27FC236}">
                  <a16:creationId xmlns:a16="http://schemas.microsoft.com/office/drawing/2014/main" id="{36246CEE-4725-8B59-EF18-1C24052C22E7}"/>
                </a:ext>
              </a:extLst>
            </p:cNvPr>
            <p:cNvSpPr txBox="1"/>
            <p:nvPr/>
          </p:nvSpPr>
          <p:spPr>
            <a:xfrm>
              <a:off x="1225501" y="1760703"/>
              <a:ext cx="5920353" cy="95747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dk1"/>
                  </a:solidFill>
                  <a:latin typeface="+mj-lt"/>
                  <a:ea typeface="Catamaran"/>
                  <a:cs typeface="Catamaran"/>
                  <a:sym typeface="Catamaran"/>
                </a:rPr>
                <a:t>FLOPs: OCR yêu cầu ít FLOPs hơn so với PPM, ASPP, DANet, CC-Attention và Self-Attention.</a:t>
              </a:r>
              <a:endParaRPr lang="en-GB" dirty="0">
                <a:solidFill>
                  <a:schemeClr val="dk1"/>
                </a:solidFill>
                <a:latin typeface="+mj-lt"/>
                <a:ea typeface="Catamaran"/>
                <a:cs typeface="Catamaran"/>
                <a:sym typeface="Catamaran"/>
              </a:endParaRPr>
            </a:p>
          </p:txBody>
        </p:sp>
      </p:grpSp>
      <p:grpSp>
        <p:nvGrpSpPr>
          <p:cNvPr id="27" name="Google Shape;242;p20">
            <a:extLst>
              <a:ext uri="{FF2B5EF4-FFF2-40B4-BE49-F238E27FC236}">
                <a16:creationId xmlns:a16="http://schemas.microsoft.com/office/drawing/2014/main" id="{E0928DF9-C939-AB3D-4AA7-5693D7CAAA81}"/>
              </a:ext>
            </a:extLst>
          </p:cNvPr>
          <p:cNvGrpSpPr/>
          <p:nvPr/>
        </p:nvGrpSpPr>
        <p:grpSpPr>
          <a:xfrm>
            <a:off x="4849694" y="3513155"/>
            <a:ext cx="3967320" cy="1136125"/>
            <a:chOff x="1685268" y="1554561"/>
            <a:chExt cx="6839897" cy="1379890"/>
          </a:xfrm>
        </p:grpSpPr>
        <p:sp>
          <p:nvSpPr>
            <p:cNvPr id="28" name="Google Shape;243;p20">
              <a:extLst>
                <a:ext uri="{FF2B5EF4-FFF2-40B4-BE49-F238E27FC236}">
                  <a16:creationId xmlns:a16="http://schemas.microsoft.com/office/drawing/2014/main" id="{CB3B6189-9DA3-994F-A481-A544023B5BD1}"/>
                </a:ext>
              </a:extLst>
            </p:cNvPr>
            <p:cNvSpPr/>
            <p:nvPr/>
          </p:nvSpPr>
          <p:spPr>
            <a:xfrm>
              <a:off x="1685268" y="1554561"/>
              <a:ext cx="6839897" cy="137989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46;p20">
              <a:extLst>
                <a:ext uri="{FF2B5EF4-FFF2-40B4-BE49-F238E27FC236}">
                  <a16:creationId xmlns:a16="http://schemas.microsoft.com/office/drawing/2014/main" id="{F10C0BE8-AA1F-9240-DF80-A1A25DF9419E}"/>
                </a:ext>
              </a:extLst>
            </p:cNvPr>
            <p:cNvSpPr txBox="1"/>
            <p:nvPr/>
          </p:nvSpPr>
          <p:spPr>
            <a:xfrm>
              <a:off x="2145038" y="1800231"/>
              <a:ext cx="5920355" cy="95747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dk1"/>
                  </a:solidFill>
                  <a:latin typeface="+mj-lt"/>
                  <a:ea typeface="Catamaran"/>
                  <a:cs typeface="Catamaran"/>
                  <a:sym typeface="Catamaran"/>
                </a:rPr>
                <a:t>Thời gian chạy: Thời gian chạy của OCR của rất nhỏ so với PPM, ASPP, DANet, CC-Attention và Self-Attention.</a:t>
              </a:r>
              <a:endParaRPr lang="en-GB" dirty="0">
                <a:solidFill>
                  <a:schemeClr val="dk1"/>
                </a:solidFill>
                <a:latin typeface="+mj-lt"/>
                <a:ea typeface="Catamaran"/>
                <a:cs typeface="Catamaran"/>
                <a:sym typeface="Catamaran"/>
              </a:endParaRPr>
            </a:p>
          </p:txBody>
        </p:sp>
      </p:grpSp>
    </p:spTree>
    <p:extLst>
      <p:ext uri="{BB962C8B-B14F-4D97-AF65-F5344CB8AC3E}">
        <p14:creationId xmlns:p14="http://schemas.microsoft.com/office/powerpoint/2010/main" val="140795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41;p22">
            <a:extLst>
              <a:ext uri="{FF2B5EF4-FFF2-40B4-BE49-F238E27FC236}">
                <a16:creationId xmlns:a16="http://schemas.microsoft.com/office/drawing/2014/main" id="{54E7A7D5-99D6-6640-BD06-EE3CD58D561D}"/>
              </a:ext>
            </a:extLst>
          </p:cNvPr>
          <p:cNvGrpSpPr/>
          <p:nvPr/>
        </p:nvGrpSpPr>
        <p:grpSpPr>
          <a:xfrm>
            <a:off x="164568" y="139032"/>
            <a:ext cx="4034039" cy="691655"/>
            <a:chOff x="1471877" y="716742"/>
            <a:chExt cx="3461580" cy="675699"/>
          </a:xfrm>
        </p:grpSpPr>
        <p:sp>
          <p:nvSpPr>
            <p:cNvPr id="4" name="Google Shape;342;p22">
              <a:extLst>
                <a:ext uri="{FF2B5EF4-FFF2-40B4-BE49-F238E27FC236}">
                  <a16:creationId xmlns:a16="http://schemas.microsoft.com/office/drawing/2014/main" id="{CD38D980-A669-7C11-42A9-68DDE6D920E2}"/>
                </a:ext>
              </a:extLst>
            </p:cNvPr>
            <p:cNvSpPr/>
            <p:nvPr/>
          </p:nvSpPr>
          <p:spPr>
            <a:xfrm>
              <a:off x="1471877" y="716742"/>
              <a:ext cx="599221"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Erica One" panose="020B0604020202020204" charset="0"/>
                  <a:ea typeface="Erica One"/>
                  <a:cs typeface="Erica One"/>
                  <a:sym typeface="Erica One"/>
                </a:rPr>
                <a:t>4</a:t>
              </a:r>
              <a:endParaRPr sz="2000" dirty="0">
                <a:latin typeface="Erica One" panose="020B0604020202020204" charset="0"/>
                <a:ea typeface="Erica One"/>
                <a:cs typeface="Erica One"/>
                <a:sym typeface="Erica One"/>
              </a:endParaRPr>
            </a:p>
          </p:txBody>
        </p:sp>
        <p:sp>
          <p:nvSpPr>
            <p:cNvPr id="5" name="Google Shape;320;p22">
              <a:extLst>
                <a:ext uri="{FF2B5EF4-FFF2-40B4-BE49-F238E27FC236}">
                  <a16:creationId xmlns:a16="http://schemas.microsoft.com/office/drawing/2014/main" id="{92863D61-4210-E64D-4D54-E716FF103CD1}"/>
                </a:ext>
              </a:extLst>
            </p:cNvPr>
            <p:cNvSpPr txBox="1"/>
            <p:nvPr/>
          </p:nvSpPr>
          <p:spPr>
            <a:xfrm>
              <a:off x="2071098" y="845040"/>
              <a:ext cx="2862359"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0" i="0" u="none" strike="noStrike" baseline="0" dirty="0">
                  <a:latin typeface="Erica One" panose="020B0604020202020204" charset="0"/>
                </a:rPr>
                <a:t>Semantic Segmentation</a:t>
              </a:r>
              <a:endParaRPr sz="1900" dirty="0">
                <a:solidFill>
                  <a:schemeClr val="dk1"/>
                </a:solidFill>
                <a:latin typeface="Erica One" panose="020B0604020202020204" charset="0"/>
                <a:ea typeface="Erica One"/>
                <a:cs typeface="Erica One"/>
                <a:sym typeface="Erica One"/>
              </a:endParaRPr>
            </a:p>
          </p:txBody>
        </p:sp>
      </p:grpSp>
      <p:sp>
        <p:nvSpPr>
          <p:cNvPr id="6" name="Google Shape;1066;p46">
            <a:extLst>
              <a:ext uri="{FF2B5EF4-FFF2-40B4-BE49-F238E27FC236}">
                <a16:creationId xmlns:a16="http://schemas.microsoft.com/office/drawing/2014/main" id="{7ED9743F-0196-C496-735F-233FB342502E}"/>
              </a:ext>
            </a:extLst>
          </p:cNvPr>
          <p:cNvSpPr txBox="1"/>
          <p:nvPr/>
        </p:nvSpPr>
        <p:spPr>
          <a:xfrm>
            <a:off x="2084068" y="795946"/>
            <a:ext cx="4975864" cy="487187"/>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sz="1800" b="0" i="0" u="none" strike="noStrike" baseline="0" dirty="0">
                <a:latin typeface="Erica One" panose="020B0604020202020204" charset="0"/>
              </a:rPr>
              <a:t>Comparison with the State-of-the-Art</a:t>
            </a:r>
            <a:endParaRPr lang="vi-VN" sz="1800" dirty="0"/>
          </a:p>
        </p:txBody>
      </p:sp>
      <p:pic>
        <p:nvPicPr>
          <p:cNvPr id="30" name="Picture 29">
            <a:extLst>
              <a:ext uri="{FF2B5EF4-FFF2-40B4-BE49-F238E27FC236}">
                <a16:creationId xmlns:a16="http://schemas.microsoft.com/office/drawing/2014/main" id="{2E7482DD-14BF-3BC2-47C6-2E88E9FC9F48}"/>
              </a:ext>
            </a:extLst>
          </p:cNvPr>
          <p:cNvPicPr>
            <a:picLocks noChangeAspect="1"/>
          </p:cNvPicPr>
          <p:nvPr/>
        </p:nvPicPr>
        <p:blipFill>
          <a:blip r:embed="rId2"/>
          <a:stretch>
            <a:fillRect/>
          </a:stretch>
        </p:blipFill>
        <p:spPr>
          <a:xfrm>
            <a:off x="1414649" y="1466054"/>
            <a:ext cx="6314701" cy="3113018"/>
          </a:xfrm>
          <a:prstGeom prst="rect">
            <a:avLst/>
          </a:prstGeom>
        </p:spPr>
      </p:pic>
    </p:spTree>
    <p:extLst>
      <p:ext uri="{BB962C8B-B14F-4D97-AF65-F5344CB8AC3E}">
        <p14:creationId xmlns:p14="http://schemas.microsoft.com/office/powerpoint/2010/main" val="1134914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41;p22">
            <a:extLst>
              <a:ext uri="{FF2B5EF4-FFF2-40B4-BE49-F238E27FC236}">
                <a16:creationId xmlns:a16="http://schemas.microsoft.com/office/drawing/2014/main" id="{54E7A7D5-99D6-6640-BD06-EE3CD58D561D}"/>
              </a:ext>
            </a:extLst>
          </p:cNvPr>
          <p:cNvGrpSpPr/>
          <p:nvPr/>
        </p:nvGrpSpPr>
        <p:grpSpPr>
          <a:xfrm>
            <a:off x="164568" y="139032"/>
            <a:ext cx="4034039" cy="691655"/>
            <a:chOff x="1471877" y="716742"/>
            <a:chExt cx="3461580" cy="675699"/>
          </a:xfrm>
        </p:grpSpPr>
        <p:sp>
          <p:nvSpPr>
            <p:cNvPr id="4" name="Google Shape;342;p22">
              <a:extLst>
                <a:ext uri="{FF2B5EF4-FFF2-40B4-BE49-F238E27FC236}">
                  <a16:creationId xmlns:a16="http://schemas.microsoft.com/office/drawing/2014/main" id="{CD38D980-A669-7C11-42A9-68DDE6D920E2}"/>
                </a:ext>
              </a:extLst>
            </p:cNvPr>
            <p:cNvSpPr/>
            <p:nvPr/>
          </p:nvSpPr>
          <p:spPr>
            <a:xfrm>
              <a:off x="1471877" y="716742"/>
              <a:ext cx="599221"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Erica One" panose="020B0604020202020204" charset="0"/>
                  <a:ea typeface="Erica One"/>
                  <a:cs typeface="Erica One"/>
                  <a:sym typeface="Erica One"/>
                </a:rPr>
                <a:t>4</a:t>
              </a:r>
              <a:endParaRPr sz="2000" dirty="0">
                <a:latin typeface="Erica One" panose="020B0604020202020204" charset="0"/>
                <a:ea typeface="Erica One"/>
                <a:cs typeface="Erica One"/>
                <a:sym typeface="Erica One"/>
              </a:endParaRPr>
            </a:p>
          </p:txBody>
        </p:sp>
        <p:sp>
          <p:nvSpPr>
            <p:cNvPr id="5" name="Google Shape;320;p22">
              <a:extLst>
                <a:ext uri="{FF2B5EF4-FFF2-40B4-BE49-F238E27FC236}">
                  <a16:creationId xmlns:a16="http://schemas.microsoft.com/office/drawing/2014/main" id="{92863D61-4210-E64D-4D54-E716FF103CD1}"/>
                </a:ext>
              </a:extLst>
            </p:cNvPr>
            <p:cNvSpPr txBox="1"/>
            <p:nvPr/>
          </p:nvSpPr>
          <p:spPr>
            <a:xfrm>
              <a:off x="2071098" y="845040"/>
              <a:ext cx="2862359"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0" i="0" u="none" strike="noStrike" baseline="0" dirty="0">
                  <a:latin typeface="Erica One" panose="020B0604020202020204" charset="0"/>
                </a:rPr>
                <a:t>Semantic Segmentation</a:t>
              </a:r>
              <a:endParaRPr sz="1900" dirty="0">
                <a:solidFill>
                  <a:schemeClr val="dk1"/>
                </a:solidFill>
                <a:latin typeface="Erica One" panose="020B0604020202020204" charset="0"/>
                <a:ea typeface="Erica One"/>
                <a:cs typeface="Erica One"/>
                <a:sym typeface="Erica One"/>
              </a:endParaRPr>
            </a:p>
          </p:txBody>
        </p:sp>
      </p:grpSp>
      <p:sp>
        <p:nvSpPr>
          <p:cNvPr id="6" name="Google Shape;1066;p46">
            <a:extLst>
              <a:ext uri="{FF2B5EF4-FFF2-40B4-BE49-F238E27FC236}">
                <a16:creationId xmlns:a16="http://schemas.microsoft.com/office/drawing/2014/main" id="{7ED9743F-0196-C496-735F-233FB342502E}"/>
              </a:ext>
            </a:extLst>
          </p:cNvPr>
          <p:cNvSpPr txBox="1"/>
          <p:nvPr/>
        </p:nvSpPr>
        <p:spPr>
          <a:xfrm>
            <a:off x="2084068" y="795946"/>
            <a:ext cx="4975864" cy="487187"/>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sz="1800" b="0" i="0" u="none" strike="noStrike" baseline="0" dirty="0">
                <a:latin typeface="Erica One" panose="020B0604020202020204" charset="0"/>
              </a:rPr>
              <a:t>Comparison with the State-of-the-Art</a:t>
            </a:r>
            <a:endParaRPr lang="vi-VN" sz="1800" dirty="0"/>
          </a:p>
        </p:txBody>
      </p:sp>
      <p:pic>
        <p:nvPicPr>
          <p:cNvPr id="2" name="Picture 1">
            <a:extLst>
              <a:ext uri="{FF2B5EF4-FFF2-40B4-BE49-F238E27FC236}">
                <a16:creationId xmlns:a16="http://schemas.microsoft.com/office/drawing/2014/main" id="{ED3AEE14-4370-CBBE-1566-A321CE4612B7}"/>
              </a:ext>
            </a:extLst>
          </p:cNvPr>
          <p:cNvPicPr>
            <a:picLocks noChangeAspect="1"/>
          </p:cNvPicPr>
          <p:nvPr/>
        </p:nvPicPr>
        <p:blipFill>
          <a:blip r:embed="rId2"/>
          <a:stretch>
            <a:fillRect/>
          </a:stretch>
        </p:blipFill>
        <p:spPr>
          <a:xfrm>
            <a:off x="499419" y="1375697"/>
            <a:ext cx="5804790" cy="3559812"/>
          </a:xfrm>
          <a:prstGeom prst="rect">
            <a:avLst/>
          </a:prstGeom>
        </p:spPr>
      </p:pic>
      <p:sp>
        <p:nvSpPr>
          <p:cNvPr id="7" name="TextBox 6">
            <a:extLst>
              <a:ext uri="{FF2B5EF4-FFF2-40B4-BE49-F238E27FC236}">
                <a16:creationId xmlns:a16="http://schemas.microsoft.com/office/drawing/2014/main" id="{39D9705D-C280-F3D7-AECD-381CB96030C2}"/>
              </a:ext>
            </a:extLst>
          </p:cNvPr>
          <p:cNvSpPr txBox="1"/>
          <p:nvPr/>
        </p:nvSpPr>
        <p:spPr>
          <a:xfrm>
            <a:off x="6754779" y="1283133"/>
            <a:ext cx="2211048" cy="2031325"/>
          </a:xfrm>
          <a:prstGeom prst="rect">
            <a:avLst/>
          </a:prstGeom>
          <a:noFill/>
        </p:spPr>
        <p:txBody>
          <a:bodyPr wrap="square">
            <a:spAutoFit/>
          </a:bodyPr>
          <a:lstStyle/>
          <a:p>
            <a:pPr algn="just"/>
            <a:r>
              <a:rPr lang="vi-VN" b="1" dirty="0"/>
              <a:t>AD20K. </a:t>
            </a:r>
            <a:r>
              <a:rPr lang="vi-VN" dirty="0"/>
              <a:t>Từ Bảng có thể thấy rằng OCR của chúng tôi đạt được hiệu suất cạnh tranh (45,28% và 45,66%) so với hầu hết các phương pháp trước đây dựa trên cả đường cơ sở đơn giản và đường cơ sở nâng cao</a:t>
            </a:r>
          </a:p>
        </p:txBody>
      </p:sp>
      <p:sp>
        <p:nvSpPr>
          <p:cNvPr id="8" name="TextBox 7">
            <a:extLst>
              <a:ext uri="{FF2B5EF4-FFF2-40B4-BE49-F238E27FC236}">
                <a16:creationId xmlns:a16="http://schemas.microsoft.com/office/drawing/2014/main" id="{D21A5BF5-3164-B427-EF37-3A9B911D987A}"/>
              </a:ext>
            </a:extLst>
          </p:cNvPr>
          <p:cNvSpPr txBox="1"/>
          <p:nvPr/>
        </p:nvSpPr>
        <p:spPr>
          <a:xfrm>
            <a:off x="6754777" y="3634154"/>
            <a:ext cx="2211049" cy="1384995"/>
          </a:xfrm>
          <a:prstGeom prst="rect">
            <a:avLst/>
          </a:prstGeom>
          <a:noFill/>
        </p:spPr>
        <p:txBody>
          <a:bodyPr wrap="square">
            <a:spAutoFit/>
          </a:bodyPr>
          <a:lstStyle/>
          <a:p>
            <a:pPr algn="just"/>
            <a:r>
              <a:rPr lang="vi-VN" b="1" dirty="0"/>
              <a:t>LIP</a:t>
            </a:r>
            <a:r>
              <a:rPr lang="vi-VN" dirty="0"/>
              <a:t> đạt được hiệu suất tốt nhất 55,60% trên LIP val dựa trên các đường cơ sở đơn giản. Áp dụng đường trục HRNetV2-W48</a:t>
            </a:r>
          </a:p>
        </p:txBody>
      </p:sp>
    </p:spTree>
    <p:extLst>
      <p:ext uri="{BB962C8B-B14F-4D97-AF65-F5344CB8AC3E}">
        <p14:creationId xmlns:p14="http://schemas.microsoft.com/office/powerpoint/2010/main" val="32864714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5BDC04-7A89-CEB7-E74D-308E22B2BC5B}"/>
              </a:ext>
            </a:extLst>
          </p:cNvPr>
          <p:cNvPicPr>
            <a:picLocks noChangeAspect="1"/>
          </p:cNvPicPr>
          <p:nvPr/>
        </p:nvPicPr>
        <p:blipFill>
          <a:blip r:embed="rId2"/>
          <a:stretch>
            <a:fillRect/>
          </a:stretch>
        </p:blipFill>
        <p:spPr>
          <a:xfrm>
            <a:off x="1020772" y="1608427"/>
            <a:ext cx="7102455" cy="1249788"/>
          </a:xfrm>
          <a:prstGeom prst="rect">
            <a:avLst/>
          </a:prstGeom>
        </p:spPr>
      </p:pic>
      <p:sp>
        <p:nvSpPr>
          <p:cNvPr id="4" name="TextBox 3">
            <a:extLst>
              <a:ext uri="{FF2B5EF4-FFF2-40B4-BE49-F238E27FC236}">
                <a16:creationId xmlns:a16="http://schemas.microsoft.com/office/drawing/2014/main" id="{BC4DA93E-50E5-2F0E-1EAF-304ECDB8D189}"/>
              </a:ext>
            </a:extLst>
          </p:cNvPr>
          <p:cNvSpPr txBox="1"/>
          <p:nvPr/>
        </p:nvSpPr>
        <p:spPr>
          <a:xfrm>
            <a:off x="764497" y="3344495"/>
            <a:ext cx="7615004" cy="1384995"/>
          </a:xfrm>
          <a:prstGeom prst="rect">
            <a:avLst/>
          </a:prstGeom>
          <a:noFill/>
        </p:spPr>
        <p:txBody>
          <a:bodyPr wrap="square">
            <a:spAutoFit/>
          </a:bodyPr>
          <a:lstStyle/>
          <a:p>
            <a:pPr algn="just"/>
            <a:r>
              <a:rPr lang="vi-VN" b="1" dirty="0"/>
              <a:t>PASCAL-Context</a:t>
            </a:r>
            <a:r>
              <a:rPr lang="vi-VN" dirty="0"/>
              <a:t>: cách tiếp cận của chúng tôi vượt trội hơn cả phương pháp tốt nhất trước đây dựa trên đường cơ sở đơn giản và phương pháp tốt nhất trước đó dựa trên đường cơ sở nâng cao. Phương pháp HRNet-W48 + OCR đạt hiệu suất tốt nhất 56,2%, vượt trội đáng kể so với phương pháp tốt thứ hai, ví dụ: ACPNet (54,7%).và ACNet (54,1%).</a:t>
            </a:r>
          </a:p>
          <a:p>
            <a:pPr algn="just"/>
            <a:r>
              <a:rPr lang="vi-VN" b="1" dirty="0"/>
              <a:t>COCO-Stuff</a:t>
            </a:r>
            <a:r>
              <a:rPr lang="vi-VN" dirty="0"/>
              <a:t> :Có thể thấy rằng phương pháp của chúng tôi đạt được hiệu suất tốt nhất, 39,5% dựa trên ResNet-101 và 40,5% dựa trên HRNetV2-48.</a:t>
            </a:r>
          </a:p>
        </p:txBody>
      </p:sp>
      <p:grpSp>
        <p:nvGrpSpPr>
          <p:cNvPr id="5" name="Google Shape;341;p22">
            <a:extLst>
              <a:ext uri="{FF2B5EF4-FFF2-40B4-BE49-F238E27FC236}">
                <a16:creationId xmlns:a16="http://schemas.microsoft.com/office/drawing/2014/main" id="{08548548-09D1-2AE5-D6CF-55CBD8D4DC4D}"/>
              </a:ext>
            </a:extLst>
          </p:cNvPr>
          <p:cNvGrpSpPr/>
          <p:nvPr/>
        </p:nvGrpSpPr>
        <p:grpSpPr>
          <a:xfrm>
            <a:off x="164568" y="139032"/>
            <a:ext cx="4034039" cy="691655"/>
            <a:chOff x="1471877" y="716742"/>
            <a:chExt cx="3461580" cy="675699"/>
          </a:xfrm>
        </p:grpSpPr>
        <p:sp>
          <p:nvSpPr>
            <p:cNvPr id="6" name="Google Shape;342;p22">
              <a:extLst>
                <a:ext uri="{FF2B5EF4-FFF2-40B4-BE49-F238E27FC236}">
                  <a16:creationId xmlns:a16="http://schemas.microsoft.com/office/drawing/2014/main" id="{6043D254-D087-9202-E5E3-06980ADD02E8}"/>
                </a:ext>
              </a:extLst>
            </p:cNvPr>
            <p:cNvSpPr/>
            <p:nvPr/>
          </p:nvSpPr>
          <p:spPr>
            <a:xfrm>
              <a:off x="1471877" y="716742"/>
              <a:ext cx="599221"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Erica One" panose="020B0604020202020204" charset="0"/>
                  <a:ea typeface="Erica One"/>
                  <a:cs typeface="Erica One"/>
                  <a:sym typeface="Erica One"/>
                </a:rPr>
                <a:t>4</a:t>
              </a:r>
              <a:endParaRPr sz="2000" dirty="0">
                <a:latin typeface="Erica One" panose="020B0604020202020204" charset="0"/>
                <a:ea typeface="Erica One"/>
                <a:cs typeface="Erica One"/>
                <a:sym typeface="Erica One"/>
              </a:endParaRPr>
            </a:p>
          </p:txBody>
        </p:sp>
        <p:sp>
          <p:nvSpPr>
            <p:cNvPr id="7" name="Google Shape;320;p22">
              <a:extLst>
                <a:ext uri="{FF2B5EF4-FFF2-40B4-BE49-F238E27FC236}">
                  <a16:creationId xmlns:a16="http://schemas.microsoft.com/office/drawing/2014/main" id="{24D93852-372C-A180-FC80-4F0B4A171A35}"/>
                </a:ext>
              </a:extLst>
            </p:cNvPr>
            <p:cNvSpPr txBox="1"/>
            <p:nvPr/>
          </p:nvSpPr>
          <p:spPr>
            <a:xfrm>
              <a:off x="2071098" y="845040"/>
              <a:ext cx="2862359"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0" i="0" u="none" strike="noStrike" baseline="0" dirty="0">
                  <a:latin typeface="Erica One" panose="020B0604020202020204" charset="0"/>
                </a:rPr>
                <a:t>Semantic Segmentation</a:t>
              </a:r>
              <a:endParaRPr sz="1900" dirty="0">
                <a:solidFill>
                  <a:schemeClr val="dk1"/>
                </a:solidFill>
                <a:latin typeface="Erica One" panose="020B0604020202020204" charset="0"/>
                <a:ea typeface="Erica One"/>
                <a:cs typeface="Erica One"/>
                <a:sym typeface="Erica One"/>
              </a:endParaRPr>
            </a:p>
          </p:txBody>
        </p:sp>
      </p:grpSp>
      <p:sp>
        <p:nvSpPr>
          <p:cNvPr id="8" name="Google Shape;1066;p46">
            <a:extLst>
              <a:ext uri="{FF2B5EF4-FFF2-40B4-BE49-F238E27FC236}">
                <a16:creationId xmlns:a16="http://schemas.microsoft.com/office/drawing/2014/main" id="{F32CF002-005B-B9CA-10B4-E3A98B34B244}"/>
              </a:ext>
            </a:extLst>
          </p:cNvPr>
          <p:cNvSpPr txBox="1"/>
          <p:nvPr/>
        </p:nvSpPr>
        <p:spPr>
          <a:xfrm>
            <a:off x="2084068" y="795946"/>
            <a:ext cx="4975864" cy="487187"/>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sz="1800" b="0" i="0" u="none" strike="noStrike" baseline="0" dirty="0">
                <a:latin typeface="Erica One" panose="020B0604020202020204" charset="0"/>
              </a:rPr>
              <a:t>Comparison with the State-of-the-Art</a:t>
            </a:r>
            <a:endParaRPr lang="vi-VN" sz="1800" dirty="0"/>
          </a:p>
        </p:txBody>
      </p:sp>
    </p:spTree>
    <p:extLst>
      <p:ext uri="{BB962C8B-B14F-4D97-AF65-F5344CB8AC3E}">
        <p14:creationId xmlns:p14="http://schemas.microsoft.com/office/powerpoint/2010/main" val="2716471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6077" y="3056436"/>
            <a:ext cx="7100958" cy="1746100"/>
          </a:xfrm>
          <a:prstGeom prst="rect">
            <a:avLst/>
          </a:prstGeom>
        </p:spPr>
      </p:pic>
      <p:sp>
        <p:nvSpPr>
          <p:cNvPr id="3" name="Rectangle 2"/>
          <p:cNvSpPr/>
          <p:nvPr/>
        </p:nvSpPr>
        <p:spPr>
          <a:xfrm>
            <a:off x="718696" y="464943"/>
            <a:ext cx="3759898" cy="453219"/>
          </a:xfrm>
          <a:prstGeom prst="rect">
            <a:avLst/>
          </a:prstGeom>
          <a:solidFill>
            <a:schemeClr val="bg1"/>
          </a:solidFill>
        </p:spPr>
        <p:txBody>
          <a:bodyPr wrap="none" lIns="0" tIns="0" rIns="0" bIns="0">
            <a:noAutofit/>
          </a:bodyPr>
          <a:lstStyle/>
          <a:p>
            <a:r>
              <a:rPr lang="en-US" sz="2624" b="1" dirty="0">
                <a:solidFill>
                  <a:schemeClr val="accent1"/>
                </a:solidFill>
                <a:latin typeface="Arial" panose="020B0604020202020204" pitchFamily="34" charset="0"/>
                <a:cs typeface="Arial" panose="020B0604020202020204" pitchFamily="34" charset="0"/>
              </a:rPr>
              <a:t>Method</a:t>
            </a:r>
            <a:r>
              <a:rPr lang="en-US" sz="2624" dirty="0">
                <a:solidFill>
                  <a:schemeClr val="accent1"/>
                </a:solidFill>
                <a:latin typeface="Arial" panose="020B0604020202020204" pitchFamily="34" charset="0"/>
                <a:cs typeface="Arial" panose="020B0604020202020204" pitchFamily="34" charset="0"/>
              </a:rPr>
              <a:t> </a:t>
            </a:r>
            <a:r>
              <a:rPr lang="en-US" sz="2624" b="1" dirty="0">
                <a:solidFill>
                  <a:schemeClr val="accent1"/>
                </a:solidFill>
                <a:latin typeface="Arial" panose="020B0604020202020204" pitchFamily="34" charset="0"/>
                <a:cs typeface="Arial" panose="020B0604020202020204" pitchFamily="34" charset="0"/>
              </a:rPr>
              <a:t>used</a:t>
            </a:r>
            <a:r>
              <a:rPr lang="en-US" sz="2624" dirty="0">
                <a:solidFill>
                  <a:schemeClr val="accent1"/>
                </a:solidFill>
                <a:latin typeface="Arial" panose="020B0604020202020204" pitchFamily="34" charset="0"/>
                <a:cs typeface="Arial" panose="020B0604020202020204" pitchFamily="34" charset="0"/>
              </a:rPr>
              <a:t>: </a:t>
            </a:r>
            <a:r>
              <a:rPr lang="en-US" sz="2624" dirty="0" err="1">
                <a:latin typeface="Arial" panose="020B0604020202020204" pitchFamily="34" charset="0"/>
                <a:cs typeface="Arial" panose="020B0604020202020204" pitchFamily="34" charset="0"/>
              </a:rPr>
              <a:t>OCRNET</a:t>
            </a:r>
            <a:endParaRPr lang="en-US" sz="2624" dirty="0">
              <a:latin typeface="Arial" panose="020B0604020202020204" pitchFamily="34" charset="0"/>
              <a:cs typeface="Arial" panose="020B0604020202020204" pitchFamily="34" charset="0"/>
            </a:endParaRPr>
          </a:p>
        </p:txBody>
      </p:sp>
      <p:sp>
        <p:nvSpPr>
          <p:cNvPr id="4" name="Rectangle 3"/>
          <p:cNvSpPr/>
          <p:nvPr/>
        </p:nvSpPr>
        <p:spPr>
          <a:xfrm>
            <a:off x="718696" y="1012463"/>
            <a:ext cx="7995720" cy="943900"/>
          </a:xfrm>
          <a:prstGeom prst="rect">
            <a:avLst/>
          </a:prstGeom>
          <a:solidFill>
            <a:schemeClr val="bg1"/>
          </a:solidFill>
        </p:spPr>
        <p:txBody>
          <a:bodyPr lIns="0" tIns="0" rIns="0" bIns="0">
            <a:noAutofit/>
          </a:bodyPr>
          <a:lstStyle/>
          <a:p>
            <a:pPr defTabSz="3414373">
              <a:lnSpc>
                <a:spcPct val="87000"/>
              </a:lnSpc>
              <a:tabLst>
                <a:tab pos="3414373" algn="l"/>
                <a:tab pos="4099990" algn="l"/>
                <a:tab pos="5128416" algn="l"/>
              </a:tabLst>
            </a:pPr>
            <a:r>
              <a:rPr lang="en-US" sz="1500" dirty="0">
                <a:latin typeface="Arial" panose="020B0604020202020204" pitchFamily="34" charset="0"/>
                <a:cs typeface="Arial" panose="020B0604020202020204" pitchFamily="34" charset="0"/>
              </a:rPr>
              <a:t>Config file: </a:t>
            </a:r>
          </a:p>
          <a:p>
            <a:pPr defTabSz="3414373">
              <a:lnSpc>
                <a:spcPct val="87000"/>
              </a:lnSpc>
              <a:tabLst>
                <a:tab pos="3414373" algn="l"/>
                <a:tab pos="4099990" algn="l"/>
                <a:tab pos="5128416" algn="l"/>
              </a:tabLst>
            </a:pPr>
            <a:r>
              <a:rPr lang="en-US" sz="1500" dirty="0" err="1">
                <a:solidFill>
                  <a:srgbClr val="CE9178"/>
                </a:solidFill>
                <a:latin typeface="Arial" panose="020B0604020202020204" pitchFamily="34" charset="0"/>
                <a:cs typeface="Arial" panose="020B0604020202020204" pitchFamily="34" charset="0"/>
              </a:rPr>
              <a:t>ocnfigs</a:t>
            </a:r>
            <a:r>
              <a:rPr lang="en-US" sz="1500" dirty="0">
                <a:solidFill>
                  <a:srgbClr val="CE9178"/>
                </a:solidFill>
                <a:latin typeface="Arial" panose="020B0604020202020204" pitchFamily="34" charset="0"/>
                <a:cs typeface="Arial" panose="020B0604020202020204" pitchFamily="34" charset="0"/>
              </a:rPr>
              <a:t>/</a:t>
            </a:r>
            <a:r>
              <a:rPr lang="en-US" sz="1500" dirty="0" err="1">
                <a:solidFill>
                  <a:srgbClr val="CE9178"/>
                </a:solidFill>
                <a:latin typeface="Arial" panose="020B0604020202020204" pitchFamily="34" charset="0"/>
                <a:cs typeface="Arial" panose="020B0604020202020204" pitchFamily="34" charset="0"/>
              </a:rPr>
              <a:t>ocrnet</a:t>
            </a:r>
            <a:r>
              <a:rPr lang="en-US" sz="1500" dirty="0">
                <a:solidFill>
                  <a:srgbClr val="CE9178"/>
                </a:solidFill>
                <a:latin typeface="Arial" panose="020B0604020202020204" pitchFamily="34" charset="0"/>
                <a:cs typeface="Arial" panose="020B0604020202020204" pitchFamily="34" charset="0"/>
              </a:rPr>
              <a:t>/</a:t>
            </a:r>
            <a:r>
              <a:rPr lang="en-US" sz="1500" dirty="0" err="1">
                <a:solidFill>
                  <a:srgbClr val="CE9178"/>
                </a:solidFill>
                <a:latin typeface="Arial" panose="020B0604020202020204" pitchFamily="34" charset="0"/>
                <a:cs typeface="Arial" panose="020B0604020202020204" pitchFamily="34" charset="0"/>
              </a:rPr>
              <a:t>cornet_hr18s_4xb2-40k_cityscapes-512x1024.py</a:t>
            </a:r>
            <a:r>
              <a:rPr lang="en-US" sz="1500" dirty="0">
                <a:solidFill>
                  <a:srgbClr val="CE9178"/>
                </a:solidFill>
                <a:latin typeface="Arial" panose="020B0604020202020204" pitchFamily="34" charset="0"/>
                <a:cs typeface="Arial" panose="020B0604020202020204" pitchFamily="34" charset="0"/>
              </a:rPr>
              <a:t>			</a:t>
            </a:r>
          </a:p>
          <a:p>
            <a:pPr>
              <a:lnSpc>
                <a:spcPct val="97000"/>
              </a:lnSpc>
            </a:pPr>
            <a:r>
              <a:rPr lang="en-US" sz="1500" dirty="0">
                <a:solidFill>
                  <a:srgbClr val="0D0D0D"/>
                </a:solidFill>
                <a:latin typeface="Arial" panose="020B0604020202020204" pitchFamily="34" charset="0"/>
                <a:cs typeface="Arial" panose="020B0604020202020204" pitchFamily="34" charset="0"/>
              </a:rPr>
              <a:t>Checkpoint file:</a:t>
            </a:r>
          </a:p>
          <a:p>
            <a:r>
              <a:rPr lang="en-US" sz="1500" dirty="0">
                <a:solidFill>
                  <a:srgbClr val="D29A83"/>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a:t>
            </a:r>
            <a:r>
              <a:rPr lang="en-US" sz="1500" dirty="0" err="1">
                <a:solidFill>
                  <a:srgbClr val="D29A83"/>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download.openmmlab.com</a:t>
            </a:r>
            <a:r>
              <a:rPr lang="en-US" sz="1500" dirty="0">
                <a:solidFill>
                  <a:srgbClr val="D29A83"/>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a:t>
            </a:r>
            <a:r>
              <a:rPr lang="en-US" sz="1500" dirty="0" err="1">
                <a:solidFill>
                  <a:srgbClr val="D29A83"/>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mmsegmentation</a:t>
            </a:r>
            <a:r>
              <a:rPr lang="en-US" sz="1500" dirty="0">
                <a:solidFill>
                  <a:srgbClr val="D29A83"/>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a:t>
            </a:r>
            <a:r>
              <a:rPr lang="en-US" sz="1500" dirty="0" err="1">
                <a:solidFill>
                  <a:srgbClr val="D29A83"/>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v0.5</a:t>
            </a:r>
            <a:r>
              <a:rPr lang="en-US" sz="1500" dirty="0">
                <a:solidFill>
                  <a:srgbClr val="D29A83"/>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a:t>
            </a:r>
            <a:r>
              <a:rPr lang="en-US" sz="1500" dirty="0" err="1">
                <a:solidFill>
                  <a:srgbClr val="D29A83"/>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ocrnet</a:t>
            </a:r>
            <a:r>
              <a:rPr lang="en-US" sz="1500" dirty="0">
                <a:solidFill>
                  <a:srgbClr val="D29A83"/>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a:t>
            </a:r>
            <a:r>
              <a:rPr lang="en-US" sz="1500" dirty="0" err="1">
                <a:solidFill>
                  <a:srgbClr val="D29A83"/>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ocrnet_hr18s_4xb2-40k_cityscapes</a:t>
            </a:r>
            <a:r>
              <a:rPr lang="en-US" sz="1500" dirty="0">
                <a:solidFill>
                  <a:srgbClr val="D29A83"/>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a:t>
            </a:r>
          </a:p>
          <a:p>
            <a:r>
              <a:rPr lang="en-US" sz="1500" dirty="0" err="1">
                <a:solidFill>
                  <a:srgbClr val="D29A83"/>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512x1024</a:t>
            </a:r>
            <a:r>
              <a:rPr lang="en-US" sz="1500" dirty="0">
                <a:solidFill>
                  <a:srgbClr val="D29A83"/>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/ocrnet_hr18s_4xb2-40k_cityscapes-512x1024_20230227_145026-6c052a14.pth</a:t>
            </a:r>
            <a:endParaRPr lang="en-US" sz="1500" baseline="30000" dirty="0">
              <a:solidFill>
                <a:srgbClr val="D29A83"/>
              </a:solidFill>
              <a:latin typeface="Arial" panose="020B0604020202020204" pitchFamily="34" charset="0"/>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07224" y="697497"/>
            <a:ext cx="3645708" cy="388530"/>
          </a:xfrm>
          <a:prstGeom prst="rect">
            <a:avLst/>
          </a:prstGeom>
          <a:solidFill>
            <a:schemeClr val="bg1"/>
          </a:solidFill>
        </p:spPr>
        <p:txBody>
          <a:bodyPr wrap="none" lIns="0" tIns="0" rIns="0" bIns="0">
            <a:noAutofit/>
          </a:bodyPr>
          <a:lstStyle/>
          <a:p>
            <a:pPr algn="just"/>
            <a:r>
              <a:rPr lang="en-US" sz="3299" b="1" dirty="0">
                <a:solidFill>
                  <a:schemeClr val="accent1"/>
                </a:solidFill>
                <a:latin typeface="Arial" panose="020B0604020202020204" pitchFamily="34" charset="0"/>
                <a:cs typeface="Arial" panose="020B0604020202020204" pitchFamily="34" charset="0"/>
              </a:rPr>
              <a:t>Config</a:t>
            </a:r>
            <a:r>
              <a:rPr lang="en-US" sz="3299" dirty="0">
                <a:solidFill>
                  <a:schemeClr val="accent1"/>
                </a:solidFill>
                <a:latin typeface="Arial" panose="020B0604020202020204" pitchFamily="34" charset="0"/>
                <a:cs typeface="Arial" panose="020B0604020202020204" pitchFamily="34" charset="0"/>
              </a:rPr>
              <a:t> </a:t>
            </a:r>
            <a:r>
              <a:rPr lang="en-US" sz="3299" b="1" dirty="0">
                <a:solidFill>
                  <a:schemeClr val="accent1"/>
                </a:solidFill>
                <a:latin typeface="Arial" panose="020B0604020202020204" pitchFamily="34" charset="0"/>
                <a:cs typeface="Arial" panose="020B0604020202020204" pitchFamily="34" charset="0"/>
              </a:rPr>
              <a:t>file</a:t>
            </a:r>
            <a:r>
              <a:rPr lang="en-US" sz="3299" dirty="0">
                <a:solidFill>
                  <a:schemeClr val="accent1"/>
                </a:solidFill>
                <a:latin typeface="Arial" panose="020B0604020202020204" pitchFamily="34" charset="0"/>
                <a:cs typeface="Arial" panose="020B0604020202020204" pitchFamily="34" charset="0"/>
              </a:rPr>
              <a:t> </a:t>
            </a:r>
            <a:r>
              <a:rPr lang="en-US" sz="3299" b="1" dirty="0">
                <a:solidFill>
                  <a:schemeClr val="accent1"/>
                </a:solidFill>
                <a:latin typeface="Arial" panose="020B0604020202020204" pitchFamily="34" charset="0"/>
                <a:cs typeface="Arial" panose="020B0604020202020204" pitchFamily="34" charset="0"/>
              </a:rPr>
              <a:t>modified</a:t>
            </a:r>
          </a:p>
        </p:txBody>
      </p:sp>
      <p:sp>
        <p:nvSpPr>
          <p:cNvPr id="3" name="Rectangle 2"/>
          <p:cNvSpPr/>
          <p:nvPr/>
        </p:nvSpPr>
        <p:spPr>
          <a:xfrm>
            <a:off x="679081" y="1502316"/>
            <a:ext cx="8101995" cy="2943687"/>
          </a:xfrm>
          <a:prstGeom prst="rect">
            <a:avLst/>
          </a:prstGeom>
          <a:solidFill>
            <a:schemeClr val="bg1"/>
          </a:solidFill>
        </p:spPr>
        <p:txBody>
          <a:bodyPr lIns="0" tIns="0" rIns="0" bIns="0">
            <a:noAutofit/>
          </a:bodyPr>
          <a:lstStyle/>
          <a:p>
            <a:pPr defTabSz="169119">
              <a:spcAft>
                <a:spcPts val="157"/>
              </a:spcAft>
              <a:tabLst>
                <a:tab pos="169119" algn="l"/>
              </a:tabLst>
            </a:pPr>
            <a:r>
              <a:rPr lang="en-US" sz="2249">
                <a:latin typeface="Arial" panose="020B0604020202020204" pitchFamily="34" charset="0"/>
                <a:cs typeface="Arial" panose="020B0604020202020204" pitchFamily="34" charset="0"/>
              </a:rPr>
              <a:t>•	Change data path, datatype</a:t>
            </a:r>
          </a:p>
          <a:p>
            <a:pPr defTabSz="169119">
              <a:spcAft>
                <a:spcPts val="157"/>
              </a:spcAft>
              <a:tabLst>
                <a:tab pos="169119" algn="l"/>
              </a:tabLst>
            </a:pPr>
            <a:r>
              <a:rPr lang="en-US" sz="2249">
                <a:latin typeface="Arial" panose="020B0604020202020204" pitchFamily="34" charset="0"/>
                <a:cs typeface="Arial" panose="020B0604020202020204" pitchFamily="34" charset="0"/>
              </a:rPr>
              <a:t>•	Define number of batches and </a:t>
            </a:r>
            <a:r>
              <a:rPr lang="en-US" sz="2249" err="1">
                <a:latin typeface="Arial" panose="020B0604020202020204" pitchFamily="34" charset="0"/>
                <a:cs typeface="Arial" panose="020B0604020202020204" pitchFamily="34" charset="0"/>
              </a:rPr>
              <a:t>gpu</a:t>
            </a:r>
            <a:endParaRPr lang="en-US" sz="2249">
              <a:latin typeface="Arial" panose="020B0604020202020204" pitchFamily="34" charset="0"/>
              <a:cs typeface="Arial" panose="020B0604020202020204" pitchFamily="34" charset="0"/>
            </a:endParaRPr>
          </a:p>
          <a:p>
            <a:pPr defTabSz="169119">
              <a:spcAft>
                <a:spcPts val="157"/>
              </a:spcAft>
              <a:tabLst>
                <a:tab pos="169119" algn="l"/>
              </a:tabLst>
            </a:pPr>
            <a:r>
              <a:rPr lang="en-US" sz="2249">
                <a:latin typeface="Arial" panose="020B0604020202020204" pitchFamily="34" charset="0"/>
                <a:cs typeface="Arial" panose="020B0604020202020204" pitchFamily="34" charset="0"/>
              </a:rPr>
              <a:t>•	Define default hook for logging and saving checkpoint</a:t>
            </a:r>
          </a:p>
          <a:p>
            <a:pPr defTabSz="169119">
              <a:spcAft>
                <a:spcPts val="157"/>
              </a:spcAft>
              <a:tabLst>
                <a:tab pos="169119" algn="l"/>
              </a:tabLst>
            </a:pPr>
            <a:r>
              <a:rPr lang="en-US" sz="2249">
                <a:latin typeface="Arial" panose="020B0604020202020204" pitchFamily="34" charset="0"/>
                <a:cs typeface="Arial" panose="020B0604020202020204" pitchFamily="34" charset="0"/>
              </a:rPr>
              <a:t>•	Define dataset (type, root, prefix, pipeline)</a:t>
            </a:r>
          </a:p>
          <a:p>
            <a:pPr defTabSz="169119">
              <a:spcAft>
                <a:spcPts val="157"/>
              </a:spcAft>
              <a:tabLst>
                <a:tab pos="169119" algn="l"/>
              </a:tabLst>
            </a:pPr>
            <a:r>
              <a:rPr lang="en-US" sz="2249">
                <a:latin typeface="Arial" panose="020B0604020202020204" pitchFamily="34" charset="0"/>
                <a:cs typeface="Arial" panose="020B0604020202020204" pitchFamily="34" charset="0"/>
              </a:rPr>
              <a:t>•	Define </a:t>
            </a:r>
            <a:r>
              <a:rPr lang="en-US" sz="2249" err="1">
                <a:latin typeface="Arial" panose="020B0604020202020204" pitchFamily="34" charset="0"/>
                <a:cs typeface="Arial" panose="020B0604020202020204" pitchFamily="34" charset="0"/>
              </a:rPr>
              <a:t>param_scheduler</a:t>
            </a:r>
            <a:r>
              <a:rPr lang="en-US" sz="2249">
                <a:latin typeface="Arial" panose="020B0604020202020204" pitchFamily="34" charset="0"/>
                <a:cs typeface="Arial" panose="020B0604020202020204" pitchFamily="34" charset="0"/>
              </a:rPr>
              <a:t> for auto modify learning rate</a:t>
            </a:r>
          </a:p>
          <a:p>
            <a:pPr defTabSz="169119">
              <a:spcAft>
                <a:spcPts val="157"/>
              </a:spcAft>
              <a:tabLst>
                <a:tab pos="169119" algn="l"/>
              </a:tabLst>
            </a:pPr>
            <a:r>
              <a:rPr lang="en-US" sz="2249">
                <a:latin typeface="Arial" panose="020B0604020202020204" pitchFamily="34" charset="0"/>
                <a:cs typeface="Arial" panose="020B0604020202020204" pitchFamily="34" charset="0"/>
              </a:rPr>
              <a:t>•	Define the output num for two decoders</a:t>
            </a:r>
          </a:p>
          <a:p>
            <a:pPr defTabSz="169119">
              <a:spcAft>
                <a:spcPts val="157"/>
              </a:spcAft>
              <a:tabLst>
                <a:tab pos="169119" algn="l"/>
              </a:tabLst>
            </a:pPr>
            <a:r>
              <a:rPr lang="en-US" sz="2249">
                <a:latin typeface="Arial" panose="020B0604020202020204" pitchFamily="34" charset="0"/>
                <a:cs typeface="Arial" panose="020B0604020202020204" pitchFamily="34" charset="0"/>
              </a:rPr>
              <a:t>•	Load check point pretrained</a:t>
            </a:r>
          </a:p>
          <a:p>
            <a:pPr algn="just" defTabSz="169119">
              <a:tabLst>
                <a:tab pos="169119" algn="l"/>
              </a:tabLst>
            </a:pPr>
            <a:r>
              <a:rPr lang="en-US" sz="2249">
                <a:latin typeface="Arial" panose="020B0604020202020204" pitchFamily="34" charset="0"/>
                <a:cs typeface="Arial" panose="020B0604020202020204" pitchFamily="34" charset="0"/>
              </a:rPr>
              <a:t>•	Define epoch and iteration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083" y="248569"/>
            <a:ext cx="9009834" cy="4646362"/>
          </a:xfrm>
          <a:prstGeom prst="rect">
            <a:avLst/>
          </a:prstGeom>
          <a:solidFill>
            <a:schemeClr val="bg1"/>
          </a:solidFill>
        </p:spPr>
        <p:txBody>
          <a:bodyPr lIns="0" tIns="0" rIns="0" bIns="0">
            <a:noAutofit/>
          </a:bodyPr>
          <a:lstStyle/>
          <a:p>
            <a:pPr defTabSz="177975">
              <a:lnSpc>
                <a:spcPct val="87000"/>
              </a:lnSpc>
              <a:spcAft>
                <a:spcPts val="315"/>
              </a:spcAft>
              <a:tabLst>
                <a:tab pos="177975" algn="l"/>
              </a:tabLst>
            </a:pPr>
            <a:r>
              <a:rPr lang="en-US" sz="1050" dirty="0">
                <a:solidFill>
                  <a:srgbClr val="2F5597"/>
                </a:solidFill>
                <a:latin typeface="Courier New"/>
              </a:rPr>
              <a:t>#Define num of class</a:t>
            </a:r>
          </a:p>
          <a:p>
            <a:pPr marL="214255" indent="-214255" defTabSz="177975">
              <a:lnSpc>
                <a:spcPct val="87000"/>
              </a:lnSpc>
              <a:spcAft>
                <a:spcPts val="315"/>
              </a:spcAft>
              <a:buFont typeface="Arial" panose="020B0604020202020204" pitchFamily="34" charset="0"/>
              <a:buChar char="•"/>
              <a:tabLst>
                <a:tab pos="177975" algn="l"/>
              </a:tabLst>
            </a:pPr>
            <a:r>
              <a:rPr lang="en-US" sz="1050" dirty="0" err="1">
                <a:solidFill>
                  <a:srgbClr val="0D0D0D"/>
                </a:solidFill>
                <a:latin typeface="Courier New"/>
              </a:rPr>
              <a:t>cfg.model.decode_head</a:t>
            </a:r>
            <a:r>
              <a:rPr lang="en-US" sz="1050" dirty="0">
                <a:solidFill>
                  <a:srgbClr val="0D0D0D"/>
                </a:solidFill>
                <a:latin typeface="Courier New"/>
              </a:rPr>
              <a:t>[0].</a:t>
            </a:r>
            <a:r>
              <a:rPr lang="en-US" sz="1050" dirty="0" err="1">
                <a:solidFill>
                  <a:srgbClr val="0D0D0D"/>
                </a:solidFill>
                <a:latin typeface="Courier New"/>
              </a:rPr>
              <a:t>num_classes</a:t>
            </a:r>
            <a:r>
              <a:rPr lang="en-US" sz="1050" dirty="0">
                <a:solidFill>
                  <a:srgbClr val="0D0D0D"/>
                </a:solidFill>
                <a:latin typeface="Courier New"/>
              </a:rPr>
              <a:t> = 2</a:t>
            </a:r>
          </a:p>
          <a:p>
            <a:pPr marL="214255" indent="-214255" defTabSz="177975">
              <a:lnSpc>
                <a:spcPct val="87000"/>
              </a:lnSpc>
              <a:spcAft>
                <a:spcPts val="315"/>
              </a:spcAft>
              <a:buFont typeface="Arial" panose="020B0604020202020204" pitchFamily="34" charset="0"/>
              <a:buChar char="•"/>
              <a:tabLst>
                <a:tab pos="177975" algn="l"/>
              </a:tabLst>
            </a:pPr>
            <a:r>
              <a:rPr lang="en-US" sz="1050" dirty="0" err="1">
                <a:solidFill>
                  <a:srgbClr val="0D0D0D"/>
                </a:solidFill>
                <a:latin typeface="Courier New"/>
              </a:rPr>
              <a:t>cfg.model.decode_head</a:t>
            </a:r>
            <a:r>
              <a:rPr lang="en-US" sz="1050" dirty="0">
                <a:solidFill>
                  <a:srgbClr val="0D0D0D"/>
                </a:solidFill>
                <a:latin typeface="Courier New"/>
              </a:rPr>
              <a:t>[1].</a:t>
            </a:r>
            <a:r>
              <a:rPr lang="en-US" sz="1050" dirty="0" err="1">
                <a:solidFill>
                  <a:srgbClr val="0D0D0D"/>
                </a:solidFill>
                <a:latin typeface="Courier New"/>
              </a:rPr>
              <a:t>num_classes</a:t>
            </a:r>
            <a:r>
              <a:rPr lang="en-US" sz="1050" dirty="0">
                <a:solidFill>
                  <a:srgbClr val="0D0D0D"/>
                </a:solidFill>
                <a:latin typeface="Courier New"/>
              </a:rPr>
              <a:t> = 2</a:t>
            </a:r>
          </a:p>
          <a:p>
            <a:pPr defTabSz="177975">
              <a:lnSpc>
                <a:spcPct val="87000"/>
              </a:lnSpc>
              <a:spcAft>
                <a:spcPts val="315"/>
              </a:spcAft>
              <a:tabLst>
                <a:tab pos="177975" algn="l"/>
              </a:tabLst>
            </a:pPr>
            <a:r>
              <a:rPr lang="en-US" sz="1050" dirty="0">
                <a:solidFill>
                  <a:srgbClr val="2F5597"/>
                </a:solidFill>
                <a:latin typeface="Courier New"/>
              </a:rPr>
              <a:t>#Define batch norm</a:t>
            </a:r>
          </a:p>
          <a:p>
            <a:pPr marL="214255" indent="-214255" defTabSz="177975">
              <a:lnSpc>
                <a:spcPct val="87000"/>
              </a:lnSpc>
              <a:spcAft>
                <a:spcPts val="525"/>
              </a:spcAft>
              <a:buFont typeface="Arial" panose="020B0604020202020204" pitchFamily="34" charset="0"/>
              <a:buChar char="•"/>
              <a:tabLst>
                <a:tab pos="177975" algn="l"/>
              </a:tabLst>
            </a:pPr>
            <a:r>
              <a:rPr lang="en-US" sz="1050" dirty="0" err="1">
                <a:solidFill>
                  <a:srgbClr val="0D0D0D"/>
                </a:solidFill>
                <a:latin typeface="Courier New"/>
              </a:rPr>
              <a:t>cfg.norm_cfg</a:t>
            </a:r>
            <a:r>
              <a:rPr lang="en-US" sz="1050" dirty="0">
                <a:solidFill>
                  <a:srgbClr val="0D0D0D"/>
                </a:solidFill>
                <a:latin typeface="Courier New"/>
              </a:rPr>
              <a:t> = </a:t>
            </a:r>
            <a:r>
              <a:rPr lang="en-US" sz="1050" dirty="0" err="1">
                <a:solidFill>
                  <a:srgbClr val="0D0D0D"/>
                </a:solidFill>
                <a:latin typeface="Courier New"/>
              </a:rPr>
              <a:t>dict</a:t>
            </a:r>
            <a:r>
              <a:rPr lang="en-US" sz="1050" dirty="0">
                <a:solidFill>
                  <a:srgbClr val="0D0D0D"/>
                </a:solidFill>
                <a:latin typeface="Courier New"/>
              </a:rPr>
              <a:t>(type='BN', </a:t>
            </a:r>
            <a:r>
              <a:rPr lang="en-US" sz="1050" dirty="0" err="1">
                <a:solidFill>
                  <a:srgbClr val="0D0D0D"/>
                </a:solidFill>
                <a:latin typeface="Courier New"/>
              </a:rPr>
              <a:t>requires_grad</a:t>
            </a:r>
            <a:r>
              <a:rPr lang="en-US" sz="1050" dirty="0">
                <a:solidFill>
                  <a:srgbClr val="0D0D0D"/>
                </a:solidFill>
                <a:latin typeface="Courier New"/>
              </a:rPr>
              <a:t>=True)</a:t>
            </a:r>
          </a:p>
          <a:p>
            <a:pPr marL="214255" indent="-214255" defTabSz="177975">
              <a:lnSpc>
                <a:spcPct val="87000"/>
              </a:lnSpc>
              <a:spcAft>
                <a:spcPts val="525"/>
              </a:spcAft>
              <a:buFont typeface="Arial" panose="020B0604020202020204" pitchFamily="34" charset="0"/>
              <a:buChar char="•"/>
              <a:tabLst>
                <a:tab pos="177975" algn="l"/>
              </a:tabLst>
            </a:pPr>
            <a:r>
              <a:rPr lang="en-US" sz="1050" dirty="0" err="1">
                <a:solidFill>
                  <a:srgbClr val="0D0D0D"/>
                </a:solidFill>
                <a:latin typeface="Courier New"/>
              </a:rPr>
              <a:t>cfg.model.backbone.norm_cfg</a:t>
            </a:r>
            <a:r>
              <a:rPr lang="en-US" sz="1050" dirty="0">
                <a:solidFill>
                  <a:srgbClr val="0D0D0D"/>
                </a:solidFill>
                <a:latin typeface="Courier New"/>
              </a:rPr>
              <a:t> = </a:t>
            </a:r>
            <a:r>
              <a:rPr lang="en-US" sz="1050" dirty="0" err="1">
                <a:solidFill>
                  <a:srgbClr val="0D0D0D"/>
                </a:solidFill>
                <a:latin typeface="Courier New"/>
              </a:rPr>
              <a:t>cfg.norm_cfg</a:t>
            </a:r>
            <a:endParaRPr lang="en-US" sz="1050" dirty="0">
              <a:solidFill>
                <a:srgbClr val="0D0D0D"/>
              </a:solidFill>
              <a:latin typeface="Courier New"/>
            </a:endParaRPr>
          </a:p>
          <a:p>
            <a:pPr marL="214255" indent="-214255" defTabSz="177975">
              <a:lnSpc>
                <a:spcPct val="87000"/>
              </a:lnSpc>
              <a:spcAft>
                <a:spcPts val="315"/>
              </a:spcAft>
              <a:buFont typeface="Arial" panose="020B0604020202020204" pitchFamily="34" charset="0"/>
              <a:buChar char="•"/>
              <a:tabLst>
                <a:tab pos="177975" algn="l"/>
              </a:tabLst>
            </a:pPr>
            <a:r>
              <a:rPr lang="en-US" sz="1050" dirty="0" err="1">
                <a:solidFill>
                  <a:srgbClr val="0D0D0D"/>
                </a:solidFill>
                <a:latin typeface="Courier New"/>
              </a:rPr>
              <a:t>cfg.model.decode_head</a:t>
            </a:r>
            <a:r>
              <a:rPr lang="en-US" sz="1050" dirty="0">
                <a:solidFill>
                  <a:srgbClr val="0D0D0D"/>
                </a:solidFill>
                <a:latin typeface="Courier New"/>
              </a:rPr>
              <a:t>[0].</a:t>
            </a:r>
            <a:r>
              <a:rPr lang="en-US" sz="1050" dirty="0" err="1">
                <a:solidFill>
                  <a:srgbClr val="0D0D0D"/>
                </a:solidFill>
                <a:latin typeface="Courier New"/>
              </a:rPr>
              <a:t>norm_cfg</a:t>
            </a:r>
            <a:r>
              <a:rPr lang="en-US" sz="1050" dirty="0">
                <a:solidFill>
                  <a:srgbClr val="0D0D0D"/>
                </a:solidFill>
                <a:latin typeface="Courier New"/>
              </a:rPr>
              <a:t> = </a:t>
            </a:r>
            <a:r>
              <a:rPr lang="en-US" sz="1050" dirty="0" err="1">
                <a:solidFill>
                  <a:srgbClr val="0D0D0D"/>
                </a:solidFill>
                <a:latin typeface="Courier New"/>
              </a:rPr>
              <a:t>cfg.norm_cfg</a:t>
            </a:r>
            <a:endParaRPr lang="en-US" sz="1050" dirty="0">
              <a:solidFill>
                <a:srgbClr val="0D0D0D"/>
              </a:solidFill>
              <a:latin typeface="Courier New"/>
            </a:endParaRPr>
          </a:p>
          <a:p>
            <a:pPr marL="214255" indent="-214255" defTabSz="177975">
              <a:lnSpc>
                <a:spcPct val="87000"/>
              </a:lnSpc>
              <a:spcAft>
                <a:spcPts val="315"/>
              </a:spcAft>
              <a:buFont typeface="Arial" panose="020B0604020202020204" pitchFamily="34" charset="0"/>
              <a:buChar char="•"/>
              <a:tabLst>
                <a:tab pos="177975" algn="l"/>
              </a:tabLst>
            </a:pPr>
            <a:r>
              <a:rPr lang="en-US" sz="1050" dirty="0" err="1">
                <a:solidFill>
                  <a:srgbClr val="0D0D0D"/>
                </a:solidFill>
                <a:latin typeface="Courier New"/>
              </a:rPr>
              <a:t>cfg.model.decode_head</a:t>
            </a:r>
            <a:r>
              <a:rPr lang="en-US" sz="1050" dirty="0">
                <a:solidFill>
                  <a:srgbClr val="0D0D0D"/>
                </a:solidFill>
                <a:latin typeface="Courier New"/>
              </a:rPr>
              <a:t>[1].</a:t>
            </a:r>
            <a:r>
              <a:rPr lang="en-US" sz="1050" dirty="0" err="1">
                <a:solidFill>
                  <a:srgbClr val="0D0D0D"/>
                </a:solidFill>
                <a:latin typeface="Courier New"/>
              </a:rPr>
              <a:t>norm_cfg</a:t>
            </a:r>
            <a:r>
              <a:rPr lang="en-US" sz="1050" dirty="0">
                <a:solidFill>
                  <a:srgbClr val="0D0D0D"/>
                </a:solidFill>
                <a:latin typeface="Courier New"/>
              </a:rPr>
              <a:t> = </a:t>
            </a:r>
            <a:r>
              <a:rPr lang="en-US" sz="1050" dirty="0" err="1">
                <a:solidFill>
                  <a:srgbClr val="0D0D0D"/>
                </a:solidFill>
                <a:latin typeface="Courier New"/>
              </a:rPr>
              <a:t>cfg.norm_cfg</a:t>
            </a:r>
            <a:endParaRPr lang="en-US" sz="1050" dirty="0">
              <a:solidFill>
                <a:srgbClr val="0D0D0D"/>
              </a:solidFill>
              <a:latin typeface="Courier New"/>
            </a:endParaRPr>
          </a:p>
          <a:p>
            <a:pPr defTabSz="177975">
              <a:lnSpc>
                <a:spcPct val="87000"/>
              </a:lnSpc>
              <a:spcAft>
                <a:spcPts val="315"/>
              </a:spcAft>
              <a:tabLst>
                <a:tab pos="177975" algn="l"/>
              </a:tabLst>
            </a:pPr>
            <a:r>
              <a:rPr lang="en-US" sz="1050" dirty="0">
                <a:solidFill>
                  <a:srgbClr val="2F5597"/>
                </a:solidFill>
                <a:latin typeface="Courier New"/>
              </a:rPr>
              <a:t># Modify dataset type and path</a:t>
            </a:r>
          </a:p>
          <a:p>
            <a:pPr marL="214255" indent="-214255" defTabSz="177975">
              <a:lnSpc>
                <a:spcPct val="87000"/>
              </a:lnSpc>
              <a:spcAft>
                <a:spcPts val="525"/>
              </a:spcAft>
              <a:buFont typeface="Arial" panose="020B0604020202020204" pitchFamily="34" charset="0"/>
              <a:buChar char="•"/>
              <a:tabLst>
                <a:tab pos="177975" algn="l"/>
              </a:tabLst>
            </a:pPr>
            <a:r>
              <a:rPr lang="en-US" sz="1050" dirty="0" err="1">
                <a:solidFill>
                  <a:srgbClr val="0D0D0D"/>
                </a:solidFill>
                <a:latin typeface="Courier New"/>
              </a:rPr>
              <a:t>cfg.dataset_type</a:t>
            </a:r>
            <a:r>
              <a:rPr lang="en-US" sz="1050" dirty="0">
                <a:solidFill>
                  <a:srgbClr val="0D0D0D"/>
                </a:solidFill>
                <a:latin typeface="Courier New"/>
              </a:rPr>
              <a:t> = '</a:t>
            </a:r>
            <a:r>
              <a:rPr lang="en-US" sz="1050" dirty="0" err="1">
                <a:solidFill>
                  <a:srgbClr val="0D0D0D"/>
                </a:solidFill>
                <a:latin typeface="Courier New"/>
              </a:rPr>
              <a:t>ISICDATASET</a:t>
            </a:r>
            <a:r>
              <a:rPr lang="en-US" sz="1050" dirty="0">
                <a:solidFill>
                  <a:srgbClr val="0D0D0D"/>
                </a:solidFill>
                <a:latin typeface="Courier New"/>
              </a:rPr>
              <a:t>_'</a:t>
            </a:r>
          </a:p>
          <a:p>
            <a:pPr marL="214255" indent="-214255" defTabSz="177975">
              <a:lnSpc>
                <a:spcPct val="87000"/>
              </a:lnSpc>
              <a:spcAft>
                <a:spcPts val="315"/>
              </a:spcAft>
              <a:buFont typeface="Arial" panose="020B0604020202020204" pitchFamily="34" charset="0"/>
              <a:buChar char="•"/>
              <a:tabLst>
                <a:tab pos="177975" algn="l"/>
              </a:tabLst>
            </a:pPr>
            <a:r>
              <a:rPr lang="en-US" sz="1050" dirty="0" err="1">
                <a:solidFill>
                  <a:srgbClr val="0D0D0D"/>
                </a:solidFill>
                <a:latin typeface="Courier New"/>
              </a:rPr>
              <a:t>cfg.data_root</a:t>
            </a:r>
            <a:r>
              <a:rPr lang="en-US" sz="1050" dirty="0">
                <a:solidFill>
                  <a:srgbClr val="0D0D0D"/>
                </a:solidFill>
                <a:latin typeface="Courier New"/>
              </a:rPr>
              <a:t> = '/content/dataset'</a:t>
            </a:r>
          </a:p>
          <a:p>
            <a:pPr marL="214255" indent="-214255" defTabSz="177975">
              <a:lnSpc>
                <a:spcPct val="87000"/>
              </a:lnSpc>
              <a:spcAft>
                <a:spcPts val="315"/>
              </a:spcAft>
              <a:buFont typeface="Arial" panose="020B0604020202020204" pitchFamily="34" charset="0"/>
              <a:buChar char="•"/>
              <a:tabLst>
                <a:tab pos="177975" algn="l"/>
              </a:tabLst>
            </a:pPr>
            <a:r>
              <a:rPr lang="en-US" sz="1050" dirty="0" err="1">
                <a:solidFill>
                  <a:srgbClr val="0D0D0D"/>
                </a:solidFill>
                <a:latin typeface="Courier New"/>
              </a:rPr>
              <a:t>cfg.train_dataloader.dataset.type</a:t>
            </a:r>
            <a:r>
              <a:rPr lang="en-US" sz="1050" dirty="0">
                <a:solidFill>
                  <a:srgbClr val="0D0D0D"/>
                </a:solidFill>
                <a:latin typeface="Courier New"/>
              </a:rPr>
              <a:t> = '</a:t>
            </a:r>
            <a:r>
              <a:rPr lang="en-US" sz="1050" dirty="0" err="1">
                <a:solidFill>
                  <a:srgbClr val="0D0D0D"/>
                </a:solidFill>
                <a:latin typeface="Courier New"/>
              </a:rPr>
              <a:t>ISICDATASET</a:t>
            </a:r>
            <a:r>
              <a:rPr lang="en-US" sz="1050" dirty="0">
                <a:solidFill>
                  <a:srgbClr val="0D0D0D"/>
                </a:solidFill>
                <a:latin typeface="Courier New"/>
              </a:rPr>
              <a:t>_'</a:t>
            </a:r>
          </a:p>
          <a:p>
            <a:pPr marL="214255" indent="-214255" defTabSz="177975">
              <a:lnSpc>
                <a:spcPct val="87000"/>
              </a:lnSpc>
              <a:spcAft>
                <a:spcPts val="315"/>
              </a:spcAft>
              <a:buFont typeface="Arial" panose="020B0604020202020204" pitchFamily="34" charset="0"/>
              <a:buChar char="•"/>
              <a:tabLst>
                <a:tab pos="177975" algn="l"/>
              </a:tabLst>
            </a:pPr>
            <a:r>
              <a:rPr lang="en-US" sz="1050" dirty="0" err="1">
                <a:solidFill>
                  <a:srgbClr val="0D0D0D"/>
                </a:solidFill>
                <a:latin typeface="Courier New"/>
              </a:rPr>
              <a:t>cfg.train_dataloader.dataset.data_root</a:t>
            </a:r>
            <a:r>
              <a:rPr lang="en-US" sz="1050" dirty="0">
                <a:solidFill>
                  <a:srgbClr val="0D0D0D"/>
                </a:solidFill>
                <a:latin typeface="Courier New"/>
              </a:rPr>
              <a:t> = '/content/dataset'</a:t>
            </a:r>
          </a:p>
          <a:p>
            <a:pPr marL="187263" indent="-214255" defTabSz="322386">
              <a:lnSpc>
                <a:spcPct val="91000"/>
              </a:lnSpc>
              <a:spcAft>
                <a:spcPts val="315"/>
              </a:spcAft>
              <a:buFont typeface="Arial" panose="020B0604020202020204" pitchFamily="34" charset="0"/>
              <a:buChar char="•"/>
              <a:tabLst>
                <a:tab pos="322386" algn="l"/>
              </a:tabLst>
            </a:pPr>
            <a:r>
              <a:rPr lang="en-US" sz="1050" dirty="0" err="1">
                <a:solidFill>
                  <a:srgbClr val="0D0D0D"/>
                </a:solidFill>
                <a:latin typeface="Courier New"/>
              </a:rPr>
              <a:t>cfg.train_dataloader.dataset.data_prefix</a:t>
            </a:r>
            <a:r>
              <a:rPr lang="en-US" sz="1050" dirty="0">
                <a:solidFill>
                  <a:srgbClr val="0D0D0D"/>
                </a:solidFill>
                <a:latin typeface="Courier New"/>
              </a:rPr>
              <a:t> = </a:t>
            </a:r>
            <a:r>
              <a:rPr lang="en-US" sz="1050" dirty="0" err="1">
                <a:solidFill>
                  <a:srgbClr val="0D0D0D"/>
                </a:solidFill>
                <a:latin typeface="Courier New"/>
              </a:rPr>
              <a:t>dict</a:t>
            </a:r>
            <a:r>
              <a:rPr lang="en-US" sz="1050" dirty="0">
                <a:solidFill>
                  <a:srgbClr val="0D0D0D"/>
                </a:solidFill>
                <a:latin typeface="Courier New"/>
              </a:rPr>
              <a:t>(</a:t>
            </a:r>
            <a:r>
              <a:rPr lang="en-US" sz="1050" dirty="0" err="1">
                <a:solidFill>
                  <a:srgbClr val="0D0D0D"/>
                </a:solidFill>
                <a:latin typeface="Courier New"/>
              </a:rPr>
              <a:t>img_path</a:t>
            </a:r>
            <a:r>
              <a:rPr lang="en-US" sz="1050" dirty="0">
                <a:solidFill>
                  <a:srgbClr val="0D0D0D"/>
                </a:solidFill>
                <a:latin typeface="Courier New"/>
              </a:rPr>
              <a:t>='images/</a:t>
            </a:r>
            <a:r>
              <a:rPr lang="en-US" sz="1050" dirty="0" err="1">
                <a:solidFill>
                  <a:srgbClr val="0D0D0D"/>
                </a:solidFill>
                <a:latin typeface="Courier New"/>
              </a:rPr>
              <a:t>ISIC2018_Task1-2_Training_Input</a:t>
            </a:r>
            <a:r>
              <a:rPr lang="en-US" sz="1050" dirty="0">
                <a:solidFill>
                  <a:srgbClr val="0D0D0D"/>
                </a:solidFill>
                <a:latin typeface="Courier New"/>
              </a:rPr>
              <a:t>’, </a:t>
            </a:r>
            <a:r>
              <a:rPr lang="en-US" sz="1050" dirty="0" err="1">
                <a:solidFill>
                  <a:srgbClr val="0D0D0D"/>
                </a:solidFill>
                <a:latin typeface="Courier New"/>
              </a:rPr>
              <a:t>seg_map_path</a:t>
            </a:r>
            <a:r>
              <a:rPr lang="en-US" sz="1050" dirty="0">
                <a:solidFill>
                  <a:srgbClr val="0D0D0D"/>
                </a:solidFill>
                <a:latin typeface="Courier New"/>
              </a:rPr>
              <a:t>='</a:t>
            </a:r>
            <a:r>
              <a:rPr lang="en-US" sz="1050" dirty="0" err="1">
                <a:solidFill>
                  <a:srgbClr val="0D0D0D"/>
                </a:solidFill>
                <a:latin typeface="Courier New"/>
              </a:rPr>
              <a:t>groundTruth</a:t>
            </a:r>
            <a:r>
              <a:rPr lang="en-US" sz="1050" dirty="0">
                <a:solidFill>
                  <a:srgbClr val="0D0D0D"/>
                </a:solidFill>
                <a:latin typeface="Courier New"/>
              </a:rPr>
              <a:t>/</a:t>
            </a:r>
            <a:r>
              <a:rPr lang="en-US" sz="1050" dirty="0" err="1">
                <a:solidFill>
                  <a:srgbClr val="0D0D0D"/>
                </a:solidFill>
                <a:latin typeface="Courier New"/>
              </a:rPr>
              <a:t>ISIC2018_Task1_Training_GroundTruth</a:t>
            </a:r>
            <a:r>
              <a:rPr lang="en-US" sz="1050" dirty="0">
                <a:solidFill>
                  <a:srgbClr val="0D0D0D"/>
                </a:solidFill>
                <a:latin typeface="Courier New"/>
              </a:rPr>
              <a:t>')</a:t>
            </a:r>
          </a:p>
          <a:p>
            <a:pPr marL="214255" indent="-214255" defTabSz="177975">
              <a:lnSpc>
                <a:spcPct val="87000"/>
              </a:lnSpc>
              <a:spcAft>
                <a:spcPts val="315"/>
              </a:spcAft>
              <a:buFont typeface="Arial" panose="020B0604020202020204" pitchFamily="34" charset="0"/>
              <a:buChar char="•"/>
              <a:tabLst>
                <a:tab pos="177975" algn="l"/>
              </a:tabLst>
            </a:pPr>
            <a:r>
              <a:rPr lang="en-US" sz="1050" dirty="0" err="1">
                <a:solidFill>
                  <a:srgbClr val="0D0D0D"/>
                </a:solidFill>
                <a:latin typeface="Courier New"/>
              </a:rPr>
              <a:t>cfg.train_dataloader.dataset.pipeline</a:t>
            </a:r>
            <a:r>
              <a:rPr lang="en-US" sz="1050" dirty="0">
                <a:solidFill>
                  <a:srgbClr val="0D0D0D"/>
                </a:solidFill>
                <a:latin typeface="Courier New"/>
              </a:rPr>
              <a:t> = </a:t>
            </a:r>
            <a:r>
              <a:rPr lang="en-US" sz="1050" dirty="0" err="1">
                <a:solidFill>
                  <a:srgbClr val="0D0D0D"/>
                </a:solidFill>
                <a:latin typeface="Courier New"/>
              </a:rPr>
              <a:t>cfg.train_pipeline</a:t>
            </a:r>
            <a:endParaRPr lang="en-US" sz="1050" dirty="0">
              <a:solidFill>
                <a:srgbClr val="0D0D0D"/>
              </a:solidFill>
              <a:latin typeface="Courier New"/>
            </a:endParaRPr>
          </a:p>
          <a:p>
            <a:pPr marL="214255" indent="-214255">
              <a:buFont typeface="Arial" panose="020B0604020202020204" pitchFamily="34" charset="0"/>
              <a:buChar char="•"/>
            </a:pPr>
            <a:r>
              <a:rPr lang="en-US" sz="1050" dirty="0" err="1">
                <a:solidFill>
                  <a:srgbClr val="0D0D0D"/>
                </a:solidFill>
                <a:latin typeface="Courier New"/>
              </a:rPr>
              <a:t>cfg.val_dataloader.dataset.type</a:t>
            </a:r>
            <a:r>
              <a:rPr lang="en-US" sz="1050" dirty="0">
                <a:solidFill>
                  <a:srgbClr val="0D0D0D"/>
                </a:solidFill>
                <a:latin typeface="Courier New"/>
              </a:rPr>
              <a:t> = '</a:t>
            </a:r>
            <a:r>
              <a:rPr lang="en-US" sz="1050" dirty="0" err="1">
                <a:solidFill>
                  <a:srgbClr val="0D0D0D"/>
                </a:solidFill>
                <a:latin typeface="Courier New"/>
              </a:rPr>
              <a:t>ISICDATASET</a:t>
            </a:r>
            <a:r>
              <a:rPr lang="en-US" sz="1050" dirty="0">
                <a:solidFill>
                  <a:srgbClr val="0D0D0D"/>
                </a:solidFill>
                <a:latin typeface="Courier New"/>
              </a:rPr>
              <a:t>_'</a:t>
            </a:r>
          </a:p>
          <a:p>
            <a:pPr marL="214255" indent="-214255" defTabSz="177975">
              <a:lnSpc>
                <a:spcPct val="87000"/>
              </a:lnSpc>
              <a:spcAft>
                <a:spcPts val="315"/>
              </a:spcAft>
              <a:buFont typeface="Arial" panose="020B0604020202020204" pitchFamily="34" charset="0"/>
              <a:buChar char="•"/>
              <a:tabLst>
                <a:tab pos="177975" algn="l"/>
              </a:tabLst>
            </a:pPr>
            <a:r>
              <a:rPr lang="en-US" sz="1050" dirty="0" err="1">
                <a:solidFill>
                  <a:srgbClr val="0D0D0D"/>
                </a:solidFill>
                <a:latin typeface="Courier New"/>
              </a:rPr>
              <a:t>cfg.val_dataloader.dataset.data_root</a:t>
            </a:r>
            <a:r>
              <a:rPr lang="en-US" sz="1050" dirty="0">
                <a:solidFill>
                  <a:srgbClr val="0D0D0D"/>
                </a:solidFill>
                <a:latin typeface="Courier New"/>
              </a:rPr>
              <a:t> = '/content/dataset'</a:t>
            </a:r>
          </a:p>
          <a:p>
            <a:pPr marL="187263" indent="-214255" defTabSz="322386">
              <a:lnSpc>
                <a:spcPct val="91000"/>
              </a:lnSpc>
              <a:buFont typeface="Arial" panose="020B0604020202020204" pitchFamily="34" charset="0"/>
              <a:buChar char="•"/>
              <a:tabLst>
                <a:tab pos="322386" algn="l"/>
              </a:tabLst>
            </a:pPr>
            <a:r>
              <a:rPr lang="en-US" sz="1050" dirty="0" err="1">
                <a:solidFill>
                  <a:srgbClr val="0D0D0D"/>
                </a:solidFill>
                <a:latin typeface="Courier New"/>
              </a:rPr>
              <a:t>cfg.val_dataloader.dataset.data_prefix</a:t>
            </a:r>
            <a:r>
              <a:rPr lang="en-US" sz="1050" dirty="0">
                <a:solidFill>
                  <a:srgbClr val="0D0D0D"/>
                </a:solidFill>
                <a:latin typeface="Courier New"/>
              </a:rPr>
              <a:t> = </a:t>
            </a:r>
            <a:r>
              <a:rPr lang="en-US" sz="1050" dirty="0" err="1">
                <a:solidFill>
                  <a:srgbClr val="0D0D0D"/>
                </a:solidFill>
                <a:latin typeface="Courier New"/>
              </a:rPr>
              <a:t>dict</a:t>
            </a:r>
            <a:r>
              <a:rPr lang="en-US" sz="1050" dirty="0">
                <a:solidFill>
                  <a:srgbClr val="0D0D0D"/>
                </a:solidFill>
                <a:latin typeface="Courier New"/>
              </a:rPr>
              <a:t>(</a:t>
            </a:r>
            <a:r>
              <a:rPr lang="en-US" sz="1050" dirty="0" err="1">
                <a:solidFill>
                  <a:srgbClr val="0D0D0D"/>
                </a:solidFill>
                <a:latin typeface="Courier New"/>
              </a:rPr>
              <a:t>img_path</a:t>
            </a:r>
            <a:r>
              <a:rPr lang="en-US" sz="1050" dirty="0">
                <a:solidFill>
                  <a:srgbClr val="0D0D0D"/>
                </a:solidFill>
                <a:latin typeface="Courier New"/>
              </a:rPr>
              <a:t>='images/</a:t>
            </a:r>
            <a:r>
              <a:rPr lang="en-US" sz="1050" dirty="0" err="1">
                <a:solidFill>
                  <a:srgbClr val="0D0D0D"/>
                </a:solidFill>
                <a:latin typeface="Courier New"/>
              </a:rPr>
              <a:t>ISIC2018_Task1-2_Validation_Input</a:t>
            </a:r>
            <a:r>
              <a:rPr lang="en-US" sz="1050" dirty="0">
                <a:solidFill>
                  <a:srgbClr val="0D0D0D"/>
                </a:solidFill>
                <a:latin typeface="Courier New"/>
              </a:rPr>
              <a:t>’, </a:t>
            </a:r>
            <a:r>
              <a:rPr lang="en-US" sz="1050" dirty="0" err="1">
                <a:solidFill>
                  <a:srgbClr val="0D0D0D"/>
                </a:solidFill>
                <a:latin typeface="Courier New"/>
              </a:rPr>
              <a:t>seg_map_path</a:t>
            </a:r>
            <a:r>
              <a:rPr lang="en-US" sz="1050" dirty="0">
                <a:solidFill>
                  <a:srgbClr val="0D0D0D"/>
                </a:solidFill>
                <a:latin typeface="Courier New"/>
              </a:rPr>
              <a:t>='</a:t>
            </a:r>
            <a:r>
              <a:rPr lang="en-US" sz="1050" dirty="0" err="1">
                <a:solidFill>
                  <a:srgbClr val="0D0D0D"/>
                </a:solidFill>
                <a:latin typeface="Courier New"/>
              </a:rPr>
              <a:t>groundTruth</a:t>
            </a:r>
            <a:r>
              <a:rPr lang="en-US" sz="1050" dirty="0">
                <a:solidFill>
                  <a:srgbClr val="0D0D0D"/>
                </a:solidFill>
                <a:latin typeface="Courier New"/>
              </a:rPr>
              <a:t>/</a:t>
            </a:r>
            <a:r>
              <a:rPr lang="en-US" sz="1050" dirty="0" err="1">
                <a:solidFill>
                  <a:srgbClr val="0D0D0D"/>
                </a:solidFill>
                <a:latin typeface="Courier New"/>
              </a:rPr>
              <a:t>ISIC2018_Task1_Validation_GroundTruth</a:t>
            </a:r>
            <a:r>
              <a:rPr lang="en-US" sz="1050" dirty="0">
                <a:solidFill>
                  <a:srgbClr val="0D0D0D"/>
                </a:solidFill>
                <a:latin typeface="Courier New"/>
              </a:rPr>
              <a:t>’)</a:t>
            </a:r>
          </a:p>
          <a:p>
            <a:pPr marL="187263" indent="-214255" defTabSz="322386">
              <a:lnSpc>
                <a:spcPct val="91000"/>
              </a:lnSpc>
              <a:buFont typeface="Arial" panose="020B0604020202020204" pitchFamily="34" charset="0"/>
              <a:buChar char="•"/>
              <a:tabLst>
                <a:tab pos="322386" algn="l"/>
              </a:tabLst>
            </a:pPr>
            <a:r>
              <a:rPr lang="en-US" sz="1050" dirty="0" err="1">
                <a:solidFill>
                  <a:srgbClr val="0D0D0D"/>
                </a:solidFill>
                <a:latin typeface="Courier New"/>
              </a:rPr>
              <a:t>cfg.val_dataloader.dataset.pipeline</a:t>
            </a:r>
            <a:r>
              <a:rPr lang="en-US" sz="1050" dirty="0">
                <a:solidFill>
                  <a:srgbClr val="0D0D0D"/>
                </a:solidFill>
                <a:latin typeface="Courier New"/>
              </a:rPr>
              <a:t> = </a:t>
            </a:r>
            <a:r>
              <a:rPr lang="en-US" sz="1050" dirty="0" err="1">
                <a:solidFill>
                  <a:srgbClr val="0D0D0D"/>
                </a:solidFill>
                <a:latin typeface="Courier New"/>
              </a:rPr>
              <a:t>cfg.test_pipeline</a:t>
            </a:r>
            <a:endParaRPr lang="en-US" sz="1050" dirty="0">
              <a:solidFill>
                <a:srgbClr val="0D0D0D"/>
              </a:solidFill>
              <a:latin typeface="Courier New"/>
            </a:endParaRPr>
          </a:p>
          <a:p>
            <a:pPr marL="187263" indent="-214255" defTabSz="322386">
              <a:lnSpc>
                <a:spcPct val="91000"/>
              </a:lnSpc>
              <a:buFont typeface="Arial" panose="020B0604020202020204" pitchFamily="34" charset="0"/>
              <a:buChar char="•"/>
              <a:tabLst>
                <a:tab pos="322386" algn="l"/>
              </a:tabLst>
            </a:pPr>
            <a:endParaRPr lang="en-US" sz="1050" dirty="0">
              <a:solidFill>
                <a:srgbClr val="0D0D0D"/>
              </a:solidFill>
              <a:latin typeface="Courier New"/>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3895" y="639218"/>
            <a:ext cx="8756211" cy="4099754"/>
          </a:xfrm>
          <a:prstGeom prst="rect">
            <a:avLst/>
          </a:prstGeom>
          <a:solidFill>
            <a:schemeClr val="bg1"/>
          </a:solidFill>
        </p:spPr>
        <p:txBody>
          <a:bodyPr lIns="0" tIns="0" rIns="0" bIns="0">
            <a:noAutofit/>
          </a:bodyPr>
          <a:lstStyle/>
          <a:p>
            <a:pPr marL="257106" indent="-257106">
              <a:spcAft>
                <a:spcPts val="157"/>
              </a:spcAft>
              <a:buFont typeface="Arial" panose="020B0604020202020204" pitchFamily="34" charset="0"/>
              <a:buChar char="•"/>
            </a:pPr>
            <a:r>
              <a:rPr lang="en-US" sz="1500" dirty="0" err="1">
                <a:solidFill>
                  <a:srgbClr val="0D0D0D"/>
                </a:solidFill>
                <a:latin typeface="Courier New"/>
              </a:rPr>
              <a:t>cfg.test_dataloader.num_workers</a:t>
            </a:r>
            <a:r>
              <a:rPr lang="en-US" sz="1500" dirty="0">
                <a:solidFill>
                  <a:srgbClr val="0D0D0D"/>
                </a:solidFill>
                <a:latin typeface="Courier New"/>
              </a:rPr>
              <a:t> = 2</a:t>
            </a:r>
          </a:p>
          <a:p>
            <a:pPr marL="257106" indent="-257106">
              <a:buFont typeface="Arial" panose="020B0604020202020204" pitchFamily="34" charset="0"/>
              <a:buChar char="•"/>
            </a:pPr>
            <a:r>
              <a:rPr lang="en-US" sz="1500" dirty="0" err="1">
                <a:solidFill>
                  <a:srgbClr val="0D0D0D"/>
                </a:solidFill>
                <a:latin typeface="Courier New"/>
              </a:rPr>
              <a:t>cfg.test_dataloader.batch_size</a:t>
            </a:r>
            <a:r>
              <a:rPr lang="en-US" sz="1500" dirty="0">
                <a:solidFill>
                  <a:srgbClr val="0D0D0D"/>
                </a:solidFill>
                <a:latin typeface="Courier New"/>
              </a:rPr>
              <a:t> = 1</a:t>
            </a:r>
          </a:p>
          <a:p>
            <a:pPr marL="257106" indent="-257106">
              <a:buFont typeface="Arial" panose="020B0604020202020204" pitchFamily="34" charset="0"/>
              <a:buChar char="•"/>
            </a:pPr>
            <a:r>
              <a:rPr lang="en-US" sz="1500" dirty="0" err="1">
                <a:solidFill>
                  <a:srgbClr val="0D0D0D"/>
                </a:solidFill>
                <a:latin typeface="Courier New"/>
              </a:rPr>
              <a:t>cfg.test_dataloader.dataset.data_root</a:t>
            </a:r>
            <a:r>
              <a:rPr lang="en-US" sz="1500" dirty="0">
                <a:solidFill>
                  <a:srgbClr val="0D0D0D"/>
                </a:solidFill>
                <a:latin typeface="Courier New"/>
              </a:rPr>
              <a:t> = '/content/dataset'</a:t>
            </a:r>
          </a:p>
          <a:p>
            <a:pPr marL="228971" indent="-257106" defTabSz="319244">
              <a:lnSpc>
                <a:spcPct val="73000"/>
              </a:lnSpc>
              <a:spcAft>
                <a:spcPts val="157"/>
              </a:spcAft>
              <a:buFont typeface="Arial" panose="020B0604020202020204" pitchFamily="34" charset="0"/>
              <a:buChar char="•"/>
              <a:tabLst>
                <a:tab pos="319244" algn="l"/>
              </a:tabLst>
            </a:pPr>
            <a:r>
              <a:rPr lang="en-US" sz="1500" dirty="0" err="1">
                <a:solidFill>
                  <a:srgbClr val="0D0D0D"/>
                </a:solidFill>
                <a:latin typeface="Courier New"/>
              </a:rPr>
              <a:t>cfg.test_dataloader.dataset.data_prefix</a:t>
            </a:r>
            <a:r>
              <a:rPr lang="en-US" sz="1500" dirty="0">
                <a:solidFill>
                  <a:srgbClr val="0D0D0D"/>
                </a:solidFill>
                <a:latin typeface="Courier New"/>
              </a:rPr>
              <a:t> = 											</a:t>
            </a:r>
          </a:p>
          <a:p>
            <a:pPr defTabSz="319244">
              <a:lnSpc>
                <a:spcPct val="73000"/>
              </a:lnSpc>
              <a:spcAft>
                <a:spcPts val="157"/>
              </a:spcAft>
              <a:tabLst>
                <a:tab pos="319244" algn="l"/>
              </a:tabLst>
            </a:pPr>
            <a:r>
              <a:rPr lang="en-US" sz="1500" dirty="0">
                <a:solidFill>
                  <a:srgbClr val="0D0D0D"/>
                </a:solidFill>
                <a:latin typeface="Courier New"/>
              </a:rPr>
              <a:t>		</a:t>
            </a:r>
            <a:r>
              <a:rPr lang="en-US" sz="1500" dirty="0" err="1">
                <a:solidFill>
                  <a:srgbClr val="0D0D0D"/>
                </a:solidFill>
                <a:latin typeface="Courier New"/>
              </a:rPr>
              <a:t>dict</a:t>
            </a:r>
            <a:r>
              <a:rPr lang="en-US" sz="1500" dirty="0">
                <a:solidFill>
                  <a:srgbClr val="0D0D0D"/>
                </a:solidFill>
                <a:latin typeface="Courier New"/>
              </a:rPr>
              <a:t>(</a:t>
            </a:r>
            <a:r>
              <a:rPr lang="en-US" sz="1500" dirty="0" err="1">
                <a:solidFill>
                  <a:srgbClr val="0D0D0D"/>
                </a:solidFill>
                <a:latin typeface="Courier New"/>
              </a:rPr>
              <a:t>img_path</a:t>
            </a:r>
            <a:r>
              <a:rPr lang="en-US" sz="1500" dirty="0">
                <a:solidFill>
                  <a:srgbClr val="0D0D0D"/>
                </a:solidFill>
                <a:latin typeface="Courier New"/>
              </a:rPr>
              <a:t>='images/</a:t>
            </a:r>
            <a:r>
              <a:rPr lang="en-US" sz="1500" dirty="0" err="1">
                <a:solidFill>
                  <a:srgbClr val="0D0D0D"/>
                </a:solidFill>
                <a:latin typeface="Courier New"/>
              </a:rPr>
              <a:t>ISIC2018_Task1-2_Test_Input</a:t>
            </a:r>
            <a:r>
              <a:rPr lang="en-US" sz="1500" dirty="0">
                <a:solidFill>
                  <a:srgbClr val="0D0D0D"/>
                </a:solidFill>
                <a:latin typeface="Courier New"/>
              </a:rPr>
              <a:t>’,</a:t>
            </a:r>
          </a:p>
          <a:p>
            <a:pPr defTabSz="319244">
              <a:lnSpc>
                <a:spcPct val="73000"/>
              </a:lnSpc>
              <a:spcAft>
                <a:spcPts val="157"/>
              </a:spcAft>
              <a:tabLst>
                <a:tab pos="319244" algn="l"/>
              </a:tabLst>
            </a:pPr>
            <a:r>
              <a:rPr lang="en-US" sz="1500" dirty="0">
                <a:solidFill>
                  <a:srgbClr val="0D0D0D"/>
                </a:solidFill>
                <a:latin typeface="Courier New"/>
              </a:rPr>
              <a:t>		</a:t>
            </a:r>
            <a:r>
              <a:rPr lang="en-US" sz="1500" dirty="0" err="1">
                <a:solidFill>
                  <a:srgbClr val="0D0D0D"/>
                </a:solidFill>
                <a:latin typeface="Courier New"/>
              </a:rPr>
              <a:t>seg_map_path</a:t>
            </a:r>
            <a:r>
              <a:rPr lang="en-US" sz="1500" dirty="0">
                <a:solidFill>
                  <a:srgbClr val="0D0D0D"/>
                </a:solidFill>
                <a:latin typeface="Courier New"/>
              </a:rPr>
              <a:t>='</a:t>
            </a:r>
            <a:r>
              <a:rPr lang="en-US" sz="1500" dirty="0" err="1">
                <a:solidFill>
                  <a:srgbClr val="0D0D0D"/>
                </a:solidFill>
                <a:latin typeface="Courier New"/>
              </a:rPr>
              <a:t>groundTruth</a:t>
            </a:r>
            <a:r>
              <a:rPr lang="en-US" sz="1500" dirty="0">
                <a:solidFill>
                  <a:srgbClr val="0D0D0D"/>
                </a:solidFill>
                <a:latin typeface="Courier New"/>
              </a:rPr>
              <a:t>/</a:t>
            </a:r>
            <a:r>
              <a:rPr lang="en-US" sz="1500" dirty="0" err="1">
                <a:solidFill>
                  <a:srgbClr val="0D0D0D"/>
                </a:solidFill>
                <a:latin typeface="Courier New"/>
              </a:rPr>
              <a:t>ISIC20T8_Task1_Test_GroundTruth</a:t>
            </a:r>
            <a:r>
              <a:rPr lang="en-US" sz="1500" dirty="0">
                <a:solidFill>
                  <a:srgbClr val="0D0D0D"/>
                </a:solidFill>
                <a:latin typeface="Courier New"/>
              </a:rPr>
              <a:t>')</a:t>
            </a:r>
          </a:p>
          <a:p>
            <a:pPr marL="257106" indent="-257106" defTabSz="175975">
              <a:lnSpc>
                <a:spcPct val="76000"/>
              </a:lnSpc>
              <a:spcAft>
                <a:spcPts val="157"/>
              </a:spcAft>
              <a:buFont typeface="Arial" panose="020B0604020202020204" pitchFamily="34" charset="0"/>
              <a:buChar char="•"/>
              <a:tabLst>
                <a:tab pos="175975" algn="l"/>
              </a:tabLst>
            </a:pPr>
            <a:r>
              <a:rPr lang="en-US" sz="1500" dirty="0" err="1">
                <a:solidFill>
                  <a:srgbClr val="0D0D0D"/>
                </a:solidFill>
                <a:latin typeface="Courier New"/>
              </a:rPr>
              <a:t>cfg.test_dataloader.dataset.pipeline</a:t>
            </a:r>
            <a:r>
              <a:rPr lang="en-US" sz="1500" dirty="0">
                <a:solidFill>
                  <a:srgbClr val="0D0D0D"/>
                </a:solidFill>
                <a:latin typeface="Courier New"/>
              </a:rPr>
              <a:t> = </a:t>
            </a:r>
            <a:r>
              <a:rPr lang="en-US" sz="1500" dirty="0" err="1">
                <a:solidFill>
                  <a:srgbClr val="0D0D0D"/>
                </a:solidFill>
                <a:latin typeface="Courier New"/>
              </a:rPr>
              <a:t>cfg.test_pipeline</a:t>
            </a:r>
            <a:endParaRPr lang="en-US" sz="1500" dirty="0">
              <a:solidFill>
                <a:srgbClr val="0D0D0D"/>
              </a:solidFill>
              <a:latin typeface="Courier New"/>
            </a:endParaRPr>
          </a:p>
          <a:p>
            <a:pPr marL="257106" indent="-257106" defTabSz="175975">
              <a:lnSpc>
                <a:spcPct val="76000"/>
              </a:lnSpc>
              <a:spcAft>
                <a:spcPts val="157"/>
              </a:spcAft>
              <a:buFont typeface="Arial" panose="020B0604020202020204" pitchFamily="34" charset="0"/>
              <a:buChar char="•"/>
              <a:tabLst>
                <a:tab pos="175975" algn="l"/>
              </a:tabLst>
            </a:pPr>
            <a:r>
              <a:rPr lang="en-US" sz="1500" dirty="0" err="1">
                <a:solidFill>
                  <a:srgbClr val="0D0D0D"/>
                </a:solidFill>
                <a:latin typeface="Courier New"/>
              </a:rPr>
              <a:t>cfg.test_evaluator</a:t>
            </a:r>
            <a:r>
              <a:rPr lang="en-US" sz="1500" dirty="0">
                <a:solidFill>
                  <a:srgbClr val="0D0D0D"/>
                </a:solidFill>
                <a:latin typeface="Courier New"/>
              </a:rPr>
              <a:t> = </a:t>
            </a:r>
            <a:r>
              <a:rPr lang="en-US" sz="1500" dirty="0" err="1">
                <a:solidFill>
                  <a:srgbClr val="0D0D0D"/>
                </a:solidFill>
                <a:latin typeface="Courier New"/>
              </a:rPr>
              <a:t>dict</a:t>
            </a:r>
            <a:r>
              <a:rPr lang="en-US" sz="1500" dirty="0">
                <a:solidFill>
                  <a:srgbClr val="0D0D0D"/>
                </a:solidFill>
                <a:latin typeface="Courier New"/>
              </a:rPr>
              <a:t>(</a:t>
            </a:r>
          </a:p>
          <a:p>
            <a:pPr lvl="2" defTabSz="175975">
              <a:lnSpc>
                <a:spcPct val="76000"/>
              </a:lnSpc>
              <a:spcAft>
                <a:spcPts val="157"/>
              </a:spcAft>
              <a:tabLst>
                <a:tab pos="175975" algn="l"/>
              </a:tabLst>
            </a:pPr>
            <a:r>
              <a:rPr lang="en-US" sz="1500" dirty="0">
                <a:solidFill>
                  <a:srgbClr val="0D0D0D"/>
                </a:solidFill>
                <a:latin typeface="Courier New"/>
              </a:rPr>
              <a:t>type='</a:t>
            </a:r>
            <a:r>
              <a:rPr lang="en-US" sz="1500" dirty="0" err="1">
                <a:solidFill>
                  <a:srgbClr val="0D0D0D"/>
                </a:solidFill>
                <a:latin typeface="Courier New"/>
              </a:rPr>
              <a:t>IoUMetric</a:t>
            </a:r>
            <a:r>
              <a:rPr lang="en-US" sz="1500" dirty="0">
                <a:solidFill>
                  <a:srgbClr val="0D0D0D"/>
                </a:solidFill>
                <a:latin typeface="Courier New"/>
              </a:rPr>
              <a:t>',</a:t>
            </a:r>
          </a:p>
          <a:p>
            <a:pPr lvl="2" defTabSz="175975">
              <a:lnSpc>
                <a:spcPct val="76000"/>
              </a:lnSpc>
              <a:spcAft>
                <a:spcPts val="157"/>
              </a:spcAft>
              <a:tabLst>
                <a:tab pos="175975" algn="l"/>
              </a:tabLst>
            </a:pPr>
            <a:r>
              <a:rPr lang="en-US" sz="1500" dirty="0" err="1">
                <a:solidFill>
                  <a:srgbClr val="0D0D0D"/>
                </a:solidFill>
                <a:latin typeface="Courier New"/>
              </a:rPr>
              <a:t>iou_metrics</a:t>
            </a:r>
            <a:r>
              <a:rPr lang="en-US" sz="1500" dirty="0">
                <a:solidFill>
                  <a:srgbClr val="0D0D0D"/>
                </a:solidFill>
                <a:latin typeface="Courier New"/>
              </a:rPr>
              <a:t>=['</a:t>
            </a:r>
            <a:r>
              <a:rPr lang="en-US" sz="1500" dirty="0" err="1">
                <a:solidFill>
                  <a:srgbClr val="0D0D0D"/>
                </a:solidFill>
                <a:latin typeface="Courier New"/>
              </a:rPr>
              <a:t>mIoU</a:t>
            </a:r>
            <a:r>
              <a:rPr lang="en-US" sz="1500" dirty="0">
                <a:solidFill>
                  <a:srgbClr val="0D0D0D"/>
                </a:solidFill>
                <a:latin typeface="Courier New"/>
              </a:rPr>
              <a:t>'],</a:t>
            </a:r>
          </a:p>
          <a:p>
            <a:pPr lvl="2" defTabSz="175975">
              <a:lnSpc>
                <a:spcPct val="76000"/>
              </a:lnSpc>
              <a:spcAft>
                <a:spcPts val="315"/>
              </a:spcAft>
              <a:tabLst>
                <a:tab pos="175975" algn="l"/>
              </a:tabLst>
            </a:pPr>
            <a:r>
              <a:rPr lang="en-US" sz="1500" dirty="0" err="1">
                <a:solidFill>
                  <a:srgbClr val="0D0D0D"/>
                </a:solidFill>
                <a:latin typeface="Courier New"/>
              </a:rPr>
              <a:t>format_only</a:t>
            </a:r>
            <a:r>
              <a:rPr lang="en-US" sz="1500" dirty="0">
                <a:solidFill>
                  <a:srgbClr val="0D0D0D"/>
                </a:solidFill>
                <a:latin typeface="Courier New"/>
              </a:rPr>
              <a:t>=False,</a:t>
            </a:r>
          </a:p>
          <a:p>
            <a:pPr lvl="2" defTabSz="175975">
              <a:lnSpc>
                <a:spcPct val="76000"/>
              </a:lnSpc>
              <a:spcAft>
                <a:spcPts val="157"/>
              </a:spcAft>
              <a:tabLst>
                <a:tab pos="175975" algn="l"/>
              </a:tabLst>
            </a:pPr>
            <a:r>
              <a:rPr lang="en-US" sz="1500" dirty="0" err="1">
                <a:solidFill>
                  <a:srgbClr val="0D0D0D"/>
                </a:solidFill>
                <a:latin typeface="Courier New"/>
              </a:rPr>
              <a:t>output_dir</a:t>
            </a:r>
            <a:r>
              <a:rPr lang="en-US" sz="1500" dirty="0">
                <a:solidFill>
                  <a:srgbClr val="0D0D0D"/>
                </a:solidFill>
                <a:latin typeface="Courier New"/>
              </a:rPr>
              <a:t>='</a:t>
            </a:r>
            <a:r>
              <a:rPr lang="en-US" sz="1500" dirty="0" err="1">
                <a:solidFill>
                  <a:srgbClr val="0D0D0D"/>
                </a:solidFill>
                <a:latin typeface="Courier New"/>
              </a:rPr>
              <a:t>work_dirs</a:t>
            </a:r>
            <a:r>
              <a:rPr lang="en-US" sz="1500" dirty="0">
                <a:solidFill>
                  <a:srgbClr val="0D0D0D"/>
                </a:solidFill>
                <a:latin typeface="Courier New"/>
              </a:rPr>
              <a:t>/</a:t>
            </a:r>
            <a:r>
              <a:rPr lang="en-US" sz="1500" dirty="0" err="1">
                <a:solidFill>
                  <a:srgbClr val="0D0D0D"/>
                </a:solidFill>
                <a:latin typeface="Courier New"/>
              </a:rPr>
              <a:t>format_results</a:t>
            </a:r>
            <a:r>
              <a:rPr lang="en-US" sz="1500" dirty="0">
                <a:solidFill>
                  <a:srgbClr val="0D0D0D"/>
                </a:solidFill>
                <a:latin typeface="Courier New"/>
              </a:rPr>
              <a:t>'</a:t>
            </a:r>
          </a:p>
          <a:p>
            <a:pPr lvl="2" defTabSz="175975">
              <a:spcAft>
                <a:spcPts val="315"/>
              </a:spcAft>
              <a:tabLst>
                <a:tab pos="175975" algn="l"/>
              </a:tabLst>
            </a:pPr>
            <a:r>
              <a:rPr lang="en-US" sz="1500" dirty="0">
                <a:solidFill>
                  <a:srgbClr val="0D0D0D"/>
                </a:solidFill>
                <a:latin typeface="Courier New"/>
              </a:rPr>
              <a:t>)</a:t>
            </a:r>
          </a:p>
          <a:p>
            <a:pPr defTabSz="175975">
              <a:lnSpc>
                <a:spcPct val="76000"/>
              </a:lnSpc>
              <a:spcAft>
                <a:spcPts val="157"/>
              </a:spcAft>
              <a:tabLst>
                <a:tab pos="175975" algn="l"/>
              </a:tabLst>
            </a:pPr>
            <a:r>
              <a:rPr lang="en-US" sz="1500" dirty="0">
                <a:solidFill>
                  <a:srgbClr val="2F5597"/>
                </a:solidFill>
                <a:latin typeface="Courier New"/>
              </a:rPr>
              <a:t># the number of samples and workers per GPU</a:t>
            </a:r>
          </a:p>
          <a:p>
            <a:pPr marL="257106" indent="-257106">
              <a:buFont typeface="Arial" panose="020B0604020202020204" pitchFamily="34" charset="0"/>
              <a:buChar char="•"/>
            </a:pPr>
            <a:r>
              <a:rPr lang="en-US" sz="1500" dirty="0" err="1">
                <a:solidFill>
                  <a:srgbClr val="0D0D0D"/>
                </a:solidFill>
                <a:latin typeface="Courier New"/>
              </a:rPr>
              <a:t>cfg.train_dataloader.batch_size</a:t>
            </a:r>
            <a:r>
              <a:rPr lang="en-US" sz="1500" dirty="0">
                <a:solidFill>
                  <a:srgbClr val="0D0D0D"/>
                </a:solidFill>
                <a:latin typeface="Courier New"/>
              </a:rPr>
              <a:t> = 4</a:t>
            </a:r>
          </a:p>
          <a:p>
            <a:pPr marL="257106" indent="-257106">
              <a:lnSpc>
                <a:spcPct val="76000"/>
              </a:lnSpc>
              <a:spcAft>
                <a:spcPts val="157"/>
              </a:spcAft>
              <a:buFont typeface="Arial" panose="020B0604020202020204" pitchFamily="34" charset="0"/>
              <a:buChar char="•"/>
            </a:pPr>
            <a:r>
              <a:rPr lang="en-US" sz="1500" dirty="0" err="1">
                <a:solidFill>
                  <a:srgbClr val="0D0D0D"/>
                </a:solidFill>
                <a:latin typeface="Courier New"/>
              </a:rPr>
              <a:t>cfg.train_dataloader.num_workers</a:t>
            </a:r>
            <a:r>
              <a:rPr lang="en-US" sz="1500" dirty="0">
                <a:solidFill>
                  <a:srgbClr val="0D0D0D"/>
                </a:solidFill>
                <a:latin typeface="Courier New"/>
              </a:rPr>
              <a:t> = 1</a:t>
            </a:r>
          </a:p>
          <a:p>
            <a:pPr marL="257106" indent="-257106">
              <a:lnSpc>
                <a:spcPct val="76000"/>
              </a:lnSpc>
              <a:spcAft>
                <a:spcPts val="157"/>
              </a:spcAft>
              <a:buFont typeface="Arial" panose="020B0604020202020204" pitchFamily="34" charset="0"/>
              <a:buChar char="•"/>
            </a:pPr>
            <a:r>
              <a:rPr lang="en-US" sz="1500" dirty="0" err="1">
                <a:solidFill>
                  <a:srgbClr val="0D0D0D"/>
                </a:solidFill>
                <a:latin typeface="Courier New"/>
              </a:rPr>
              <a:t>cfg.work_dir</a:t>
            </a:r>
            <a:r>
              <a:rPr lang="en-US" sz="1500" dirty="0">
                <a:solidFill>
                  <a:srgbClr val="0D0D0D"/>
                </a:solidFill>
                <a:latin typeface="Courier New"/>
              </a:rPr>
              <a:t> = './</a:t>
            </a:r>
            <a:r>
              <a:rPr lang="en-US" sz="1500" dirty="0" err="1">
                <a:solidFill>
                  <a:srgbClr val="0D0D0D"/>
                </a:solidFill>
                <a:latin typeface="Courier New"/>
              </a:rPr>
              <a:t>work_dirs</a:t>
            </a:r>
            <a:r>
              <a:rPr lang="en-US" sz="1500" dirty="0">
                <a:solidFill>
                  <a:srgbClr val="0D0D0D"/>
                </a:solidFill>
                <a:latin typeface="Courier New"/>
              </a:rPr>
              <a:t>/final'</a:t>
            </a:r>
          </a:p>
          <a:p>
            <a:pPr marL="257106" indent="-257106" defTabSz="175975">
              <a:lnSpc>
                <a:spcPct val="76000"/>
              </a:lnSpc>
              <a:spcAft>
                <a:spcPts val="157"/>
              </a:spcAft>
              <a:buFont typeface="Arial" panose="020B0604020202020204" pitchFamily="34" charset="0"/>
              <a:buChar char="•"/>
              <a:tabLst>
                <a:tab pos="175975" algn="l"/>
              </a:tabLst>
            </a:pPr>
            <a:r>
              <a:rPr lang="en-US" sz="1500" dirty="0" err="1">
                <a:solidFill>
                  <a:srgbClr val="0D0D0D"/>
                </a:solidFill>
                <a:latin typeface="Courier New"/>
              </a:rPr>
              <a:t>cfg.train_cfg</a:t>
            </a:r>
            <a:r>
              <a:rPr lang="en-US" sz="1500" dirty="0">
                <a:solidFill>
                  <a:srgbClr val="0D0D0D"/>
                </a:solidFill>
                <a:latin typeface="Courier New"/>
              </a:rPr>
              <a:t> = </a:t>
            </a:r>
            <a:r>
              <a:rPr lang="en-US" sz="1500" dirty="0" err="1">
                <a:solidFill>
                  <a:srgbClr val="0D0D0D"/>
                </a:solidFill>
                <a:latin typeface="Courier New"/>
              </a:rPr>
              <a:t>dict</a:t>
            </a:r>
            <a:r>
              <a:rPr lang="en-US" sz="1500" dirty="0">
                <a:solidFill>
                  <a:srgbClr val="0D0D0D"/>
                </a:solidFill>
                <a:latin typeface="Courier New"/>
              </a:rPr>
              <a:t>(</a:t>
            </a:r>
          </a:p>
          <a:p>
            <a:pPr defTabSz="175975">
              <a:lnSpc>
                <a:spcPct val="70000"/>
              </a:lnSpc>
              <a:tabLst>
                <a:tab pos="175975" algn="l"/>
              </a:tabLst>
            </a:pPr>
            <a:r>
              <a:rPr lang="en-US" sz="1500" dirty="0">
                <a:solidFill>
                  <a:srgbClr val="0D0D0D"/>
                </a:solidFill>
                <a:latin typeface="Courier New"/>
              </a:rPr>
              <a:t>				type='</a:t>
            </a:r>
            <a:r>
              <a:rPr lang="en-US" sz="1500" dirty="0" err="1">
                <a:solidFill>
                  <a:srgbClr val="0D0D0D"/>
                </a:solidFill>
                <a:latin typeface="Courier New"/>
              </a:rPr>
              <a:t>EpochBasedTrainLoop</a:t>
            </a:r>
            <a:r>
              <a:rPr lang="en-US" sz="1500" dirty="0">
                <a:solidFill>
                  <a:srgbClr val="0D0D0D"/>
                </a:solidFill>
                <a:latin typeface="Courier New"/>
              </a:rPr>
              <a:t>', </a:t>
            </a:r>
            <a:r>
              <a:rPr lang="en-US" sz="1500" dirty="0" err="1">
                <a:solidFill>
                  <a:srgbClr val="0D0D0D"/>
                </a:solidFill>
                <a:latin typeface="Courier New"/>
              </a:rPr>
              <a:t>max_epochs</a:t>
            </a:r>
            <a:r>
              <a:rPr lang="en-US" sz="1500" dirty="0">
                <a:solidFill>
                  <a:srgbClr val="0D0D0D"/>
                </a:solidFill>
                <a:latin typeface="Courier New"/>
              </a:rPr>
              <a:t>=5, </a:t>
            </a:r>
            <a:r>
              <a:rPr lang="en-US" sz="1500" dirty="0" err="1">
                <a:solidFill>
                  <a:srgbClr val="0D0D0D"/>
                </a:solidFill>
                <a:latin typeface="Courier New"/>
              </a:rPr>
              <a:t>val_begin</a:t>
            </a:r>
            <a:r>
              <a:rPr lang="en-US" sz="1500" dirty="0">
                <a:solidFill>
                  <a:srgbClr val="0D0D0D"/>
                </a:solidFill>
                <a:latin typeface="Courier New"/>
              </a:rPr>
              <a:t>=T, </a:t>
            </a:r>
            <a:r>
              <a:rPr lang="en-US" sz="1500" dirty="0" err="1">
                <a:solidFill>
                  <a:srgbClr val="0D0D0D"/>
                </a:solidFill>
                <a:latin typeface="Courier New"/>
              </a:rPr>
              <a:t>val_interval</a:t>
            </a:r>
            <a:r>
              <a:rPr lang="en-US" sz="1500" dirty="0">
                <a:solidFill>
                  <a:srgbClr val="0D0D0D"/>
                </a:solidFill>
                <a:latin typeface="Courier New"/>
              </a:rPr>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oogle Shape;328;p22">
            <a:extLst>
              <a:ext uri="{FF2B5EF4-FFF2-40B4-BE49-F238E27FC236}">
                <a16:creationId xmlns:a16="http://schemas.microsoft.com/office/drawing/2014/main" id="{A33E7EFE-DF6D-3643-1E71-4F25BB321800}"/>
              </a:ext>
            </a:extLst>
          </p:cNvPr>
          <p:cNvGrpSpPr/>
          <p:nvPr/>
        </p:nvGrpSpPr>
        <p:grpSpPr>
          <a:xfrm>
            <a:off x="224122" y="86107"/>
            <a:ext cx="2841051" cy="841269"/>
            <a:chOff x="937075" y="1540377"/>
            <a:chExt cx="1806758" cy="807001"/>
          </a:xfrm>
        </p:grpSpPr>
        <p:sp>
          <p:nvSpPr>
            <p:cNvPr id="10" name="Google Shape;331;p22">
              <a:extLst>
                <a:ext uri="{FF2B5EF4-FFF2-40B4-BE49-F238E27FC236}">
                  <a16:creationId xmlns:a16="http://schemas.microsoft.com/office/drawing/2014/main" id="{9CF4C6F5-ACA8-3877-7FFC-312A3EF71493}"/>
                </a:ext>
              </a:extLst>
            </p:cNvPr>
            <p:cNvSpPr/>
            <p:nvPr/>
          </p:nvSpPr>
          <p:spPr>
            <a:xfrm>
              <a:off x="937075" y="1606029"/>
              <a:ext cx="438980"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Erica One" panose="020B0604020202020204" charset="0"/>
                  <a:ea typeface="Erica One"/>
                  <a:cs typeface="Erica One"/>
                  <a:sym typeface="Erica One"/>
                </a:rPr>
                <a:t>1</a:t>
              </a:r>
              <a:endParaRPr sz="2000" dirty="0">
                <a:latin typeface="Erica One" panose="020B0604020202020204" charset="0"/>
                <a:ea typeface="Erica One"/>
                <a:cs typeface="Erica One"/>
                <a:sym typeface="Erica One"/>
              </a:endParaRPr>
            </a:p>
          </p:txBody>
        </p:sp>
        <p:sp>
          <p:nvSpPr>
            <p:cNvPr id="11" name="Google Shape;332;p22">
              <a:extLst>
                <a:ext uri="{FF2B5EF4-FFF2-40B4-BE49-F238E27FC236}">
                  <a16:creationId xmlns:a16="http://schemas.microsoft.com/office/drawing/2014/main" id="{EF4EFBB7-CEF1-5F06-C4FC-4EC52F809091}"/>
                </a:ext>
              </a:extLst>
            </p:cNvPr>
            <p:cNvSpPr txBox="1"/>
            <p:nvPr/>
          </p:nvSpPr>
          <p:spPr>
            <a:xfrm>
              <a:off x="1258944" y="1540377"/>
              <a:ext cx="1484889" cy="80700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i="0" u="none" strike="noStrike" baseline="0" dirty="0">
                  <a:latin typeface="Erica One" panose="020B0604020202020204" charset="0"/>
                </a:rPr>
                <a:t>Introduction</a:t>
              </a:r>
              <a:endParaRPr sz="2000" dirty="0">
                <a:solidFill>
                  <a:schemeClr val="dk1"/>
                </a:solidFill>
                <a:latin typeface="Erica One" panose="020B0604020202020204" charset="0"/>
                <a:ea typeface="Catamaran"/>
                <a:cs typeface="Catamaran"/>
                <a:sym typeface="Catamaran"/>
              </a:endParaRPr>
            </a:p>
          </p:txBody>
        </p:sp>
      </p:grpSp>
      <p:sp>
        <p:nvSpPr>
          <p:cNvPr id="13" name="TextBox 12">
            <a:extLst>
              <a:ext uri="{FF2B5EF4-FFF2-40B4-BE49-F238E27FC236}">
                <a16:creationId xmlns:a16="http://schemas.microsoft.com/office/drawing/2014/main" id="{9EDC47CC-81A5-3CEE-9A6E-C329124140F9}"/>
              </a:ext>
            </a:extLst>
          </p:cNvPr>
          <p:cNvSpPr txBox="1"/>
          <p:nvPr/>
        </p:nvSpPr>
        <p:spPr>
          <a:xfrm>
            <a:off x="589209" y="1194172"/>
            <a:ext cx="7965582" cy="2436564"/>
          </a:xfrm>
          <a:prstGeom prst="rect">
            <a:avLst/>
          </a:prstGeom>
          <a:noFill/>
        </p:spPr>
        <p:txBody>
          <a:bodyPr wrap="square">
            <a:spAutoFit/>
          </a:bodyPr>
          <a:lstStyle/>
          <a:p>
            <a:pPr marL="139700" lvl="0" indent="0" algn="ctr">
              <a:spcBef>
                <a:spcPts val="1000"/>
              </a:spcBef>
              <a:buNone/>
            </a:pPr>
            <a:r>
              <a:rPr lang="vi-VN" sz="1600" dirty="0">
                <a:latin typeface="+mn-lt"/>
              </a:rPr>
              <a:t>Semantic segmentation</a:t>
            </a:r>
            <a:r>
              <a:rPr lang="en-US" sz="1600" dirty="0">
                <a:latin typeface="+mn-lt"/>
              </a:rPr>
              <a:t> </a:t>
            </a:r>
            <a:r>
              <a:rPr lang="vi-VN" sz="1600" dirty="0">
                <a:latin typeface="+mn-lt"/>
              </a:rPr>
              <a:t>(Thực hiện segment với từng lớp khác nhau) là vấn đề gán nhãn lớp cho từng pixel cho một tấm ảnh. Đây là một chủ đề cơ bản trong thị giác máy tính và rất quan trọng đối với các nhiệm vụ thực tế khác nhau như lái xe tự hành, chẩn đoán y học</a:t>
            </a:r>
            <a:r>
              <a:rPr lang="en-US" sz="1600" dirty="0">
                <a:latin typeface="+mn-lt"/>
              </a:rPr>
              <a:t>, </a:t>
            </a:r>
            <a:r>
              <a:rPr lang="en-US" sz="1600" dirty="0" err="1">
                <a:latin typeface="+mn-lt"/>
              </a:rPr>
              <a:t>nông</a:t>
            </a:r>
            <a:r>
              <a:rPr lang="en-US" sz="1600" dirty="0">
                <a:latin typeface="+mn-lt"/>
              </a:rPr>
              <a:t> </a:t>
            </a:r>
            <a:r>
              <a:rPr lang="en-US" sz="1600" dirty="0" err="1">
                <a:latin typeface="+mn-lt"/>
              </a:rPr>
              <a:t>nghiệp</a:t>
            </a:r>
            <a:r>
              <a:rPr lang="vi-VN" sz="1600" dirty="0">
                <a:latin typeface="+mn-lt"/>
              </a:rPr>
              <a:t> và cảm biến địa lý. </a:t>
            </a:r>
            <a:endParaRPr lang="en-US" sz="1600" dirty="0">
              <a:latin typeface="+mn-lt"/>
            </a:endParaRPr>
          </a:p>
          <a:p>
            <a:pPr marL="139700" lvl="0" indent="0" algn="ctr">
              <a:spcBef>
                <a:spcPts val="1000"/>
              </a:spcBef>
              <a:buNone/>
            </a:pPr>
            <a:r>
              <a:rPr lang="vi-VN" sz="1600" dirty="0">
                <a:latin typeface="+mn-lt"/>
              </a:rPr>
              <a:t>Các nghiên cứu ban đầu chủ yếu tập trung vào quy mô không gian của ngữ cảnh. Các công trình đáng chú ý như ASPP và PPM khai thác ngữ cảnh đa quy mô. Gần đây, một số công trình như DANet, CFNet và OCNet xem xét mối quan hệ giữa một vị trí và các vị trí ngữ cảnh của nó, và tập hợp các biểu diễn của các vị trí ngữ cảnh với trọng số cao cho các biểu diễn tương tự nhau.</a:t>
            </a:r>
            <a:endParaRPr lang="en-US" sz="1600" dirty="0">
              <a:latin typeface="+mn-lt"/>
            </a:endParaRPr>
          </a:p>
        </p:txBody>
      </p:sp>
    </p:spTree>
    <p:extLst>
      <p:ext uri="{BB962C8B-B14F-4D97-AF65-F5344CB8AC3E}">
        <p14:creationId xmlns:p14="http://schemas.microsoft.com/office/powerpoint/2010/main" val="2020811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2740" y="164554"/>
            <a:ext cx="8678314" cy="4175555"/>
          </a:xfrm>
          <a:prstGeom prst="rect">
            <a:avLst/>
          </a:prstGeom>
          <a:solidFill>
            <a:schemeClr val="bg1"/>
          </a:solidFill>
        </p:spPr>
        <p:txBody>
          <a:bodyPr lIns="0" tIns="0" rIns="0" bIns="0">
            <a:noAutofit/>
          </a:bodyPr>
          <a:lstStyle/>
          <a:p>
            <a:pPr marL="214255" indent="-214255" defTabSz="175499">
              <a:lnSpc>
                <a:spcPct val="89000"/>
              </a:lnSpc>
              <a:spcAft>
                <a:spcPts val="525"/>
              </a:spcAft>
              <a:buFont typeface="Arial" panose="020B0604020202020204" pitchFamily="34" charset="0"/>
              <a:buChar char="•"/>
              <a:tabLst>
                <a:tab pos="175499" algn="l"/>
              </a:tabLst>
            </a:pPr>
            <a:r>
              <a:rPr lang="en-US" sz="1050" dirty="0" err="1">
                <a:latin typeface="Courier New"/>
              </a:rPr>
              <a:t>cfg.param_scheduler</a:t>
            </a:r>
            <a:r>
              <a:rPr lang="en-US" sz="1050" dirty="0">
                <a:latin typeface="Courier New"/>
              </a:rPr>
              <a:t> = [</a:t>
            </a:r>
          </a:p>
          <a:p>
            <a:pPr lvl="1" defTabSz="175499">
              <a:lnSpc>
                <a:spcPct val="89000"/>
              </a:lnSpc>
              <a:spcAft>
                <a:spcPts val="367"/>
              </a:spcAft>
              <a:tabLst>
                <a:tab pos="175499" algn="l"/>
              </a:tabLst>
            </a:pPr>
            <a:r>
              <a:rPr lang="en-US" sz="1050" dirty="0" err="1">
                <a:latin typeface="Courier New"/>
              </a:rPr>
              <a:t>dict</a:t>
            </a:r>
            <a:r>
              <a:rPr lang="en-US" sz="1050" dirty="0">
                <a:latin typeface="Courier New"/>
              </a:rPr>
              <a:t>(type='</a:t>
            </a:r>
            <a:r>
              <a:rPr lang="en-US" sz="1050" dirty="0" err="1">
                <a:latin typeface="Courier New"/>
              </a:rPr>
              <a:t>LinearLR</a:t>
            </a:r>
            <a:r>
              <a:rPr lang="en-US" sz="1050" dirty="0">
                <a:latin typeface="Courier New"/>
              </a:rPr>
              <a:t>', </a:t>
            </a:r>
            <a:r>
              <a:rPr lang="en-US" sz="1050" dirty="0" err="1">
                <a:latin typeface="Courier New"/>
              </a:rPr>
              <a:t>by_epoch</a:t>
            </a:r>
            <a:r>
              <a:rPr lang="en-US" sz="1050" dirty="0">
                <a:latin typeface="Courier New"/>
              </a:rPr>
              <a:t>=False, </a:t>
            </a:r>
            <a:r>
              <a:rPr lang="en-US" sz="1050" dirty="0" err="1">
                <a:latin typeface="Courier New"/>
              </a:rPr>
              <a:t>start_factor</a:t>
            </a:r>
            <a:r>
              <a:rPr lang="en-US" sz="1050" dirty="0">
                <a:latin typeface="Courier New"/>
              </a:rPr>
              <a:t>=0.1, begin=0, end=200),</a:t>
            </a:r>
          </a:p>
          <a:p>
            <a:pPr lvl="1" defTabSz="175499">
              <a:lnSpc>
                <a:spcPct val="89000"/>
              </a:lnSpc>
              <a:spcAft>
                <a:spcPts val="525"/>
              </a:spcAft>
              <a:tabLst>
                <a:tab pos="175499" algn="l"/>
              </a:tabLst>
            </a:pPr>
            <a:r>
              <a:rPr lang="en-US" sz="1050" dirty="0" err="1">
                <a:latin typeface="Courier New"/>
              </a:rPr>
              <a:t>dict</a:t>
            </a:r>
            <a:r>
              <a:rPr lang="en-US" sz="1050" dirty="0">
                <a:latin typeface="Courier New"/>
              </a:rPr>
              <a:t>(type='</a:t>
            </a:r>
            <a:r>
              <a:rPr lang="en-US" sz="1050" dirty="0" err="1">
                <a:latin typeface="Courier New"/>
              </a:rPr>
              <a:t>PolyLR</a:t>
            </a:r>
            <a:r>
              <a:rPr lang="en-US" sz="1050" dirty="0">
                <a:latin typeface="Courier New"/>
              </a:rPr>
              <a:t>’, </a:t>
            </a:r>
            <a:r>
              <a:rPr lang="en-US" sz="1050" dirty="0" err="1">
                <a:latin typeface="Courier New"/>
              </a:rPr>
              <a:t>eta_min</a:t>
            </a:r>
            <a:r>
              <a:rPr lang="en-US" sz="1050" dirty="0">
                <a:latin typeface="Courier New"/>
              </a:rPr>
              <a:t>=0.0001, power=0.9, begin=0, end=160, </a:t>
            </a:r>
            <a:r>
              <a:rPr lang="en-US" sz="1050" dirty="0" err="1">
                <a:latin typeface="Courier New"/>
              </a:rPr>
              <a:t>by_epoch</a:t>
            </a:r>
            <a:r>
              <a:rPr lang="en-US" sz="1050" dirty="0">
                <a:latin typeface="Courier New"/>
              </a:rPr>
              <a:t>=False)</a:t>
            </a:r>
          </a:p>
          <a:p>
            <a:pPr lvl="1" defTabSz="175499">
              <a:lnSpc>
                <a:spcPct val="89000"/>
              </a:lnSpc>
              <a:spcAft>
                <a:spcPts val="525"/>
              </a:spcAft>
              <a:tabLst>
                <a:tab pos="175499" algn="l"/>
              </a:tabLst>
            </a:pPr>
            <a:r>
              <a:rPr lang="en-US" sz="1050" dirty="0">
                <a:latin typeface="Courier New"/>
              </a:rPr>
              <a:t>]</a:t>
            </a:r>
          </a:p>
          <a:p>
            <a:pPr marL="214255" indent="-214255" defTabSz="180546">
              <a:spcAft>
                <a:spcPts val="525"/>
              </a:spcAft>
              <a:buFont typeface="Arial" panose="020B0604020202020204" pitchFamily="34" charset="0"/>
              <a:buChar char="•"/>
              <a:tabLst>
                <a:tab pos="180546" algn="l"/>
                <a:tab pos="175499" algn="l"/>
              </a:tabLst>
            </a:pPr>
            <a:r>
              <a:rPr lang="en-US" sz="1050" dirty="0" err="1">
                <a:latin typeface="Courier New"/>
              </a:rPr>
              <a:t>cfg.default_hooks</a:t>
            </a:r>
            <a:r>
              <a:rPr lang="en-US" sz="1050" dirty="0">
                <a:latin typeface="Courier New"/>
              </a:rPr>
              <a:t> = </a:t>
            </a:r>
            <a:r>
              <a:rPr lang="en-US" sz="1050" dirty="0" err="1">
                <a:latin typeface="Courier New"/>
              </a:rPr>
              <a:t>dict</a:t>
            </a:r>
            <a:r>
              <a:rPr lang="en-US" sz="1050" dirty="0">
                <a:latin typeface="Courier New"/>
              </a:rPr>
              <a:t>(</a:t>
            </a:r>
          </a:p>
          <a:p>
            <a:pPr lvl="1" defTabSz="175499">
              <a:lnSpc>
                <a:spcPct val="89000"/>
              </a:lnSpc>
              <a:spcAft>
                <a:spcPts val="367"/>
              </a:spcAft>
              <a:tabLst>
                <a:tab pos="175499" algn="l"/>
              </a:tabLst>
            </a:pPr>
            <a:r>
              <a:rPr lang="en-US" sz="1050" dirty="0">
                <a:latin typeface="Courier New"/>
              </a:rPr>
              <a:t>timer=</a:t>
            </a:r>
            <a:r>
              <a:rPr lang="en-US" sz="1050" dirty="0" err="1">
                <a:latin typeface="Courier New"/>
              </a:rPr>
              <a:t>dict</a:t>
            </a:r>
            <a:r>
              <a:rPr lang="en-US" sz="1050" dirty="0">
                <a:latin typeface="Courier New"/>
              </a:rPr>
              <a:t>(type='</a:t>
            </a:r>
            <a:r>
              <a:rPr lang="en-US" sz="1050" dirty="0" err="1">
                <a:latin typeface="Courier New"/>
              </a:rPr>
              <a:t>IterTimerHook</a:t>
            </a:r>
            <a:r>
              <a:rPr lang="en-US" sz="1050" dirty="0">
                <a:latin typeface="Courier New"/>
              </a:rPr>
              <a:t>'),</a:t>
            </a:r>
          </a:p>
          <a:p>
            <a:pPr lvl="1" defTabSz="175499">
              <a:lnSpc>
                <a:spcPct val="89000"/>
              </a:lnSpc>
              <a:spcAft>
                <a:spcPts val="367"/>
              </a:spcAft>
              <a:tabLst>
                <a:tab pos="175499" algn="l"/>
              </a:tabLst>
            </a:pPr>
            <a:r>
              <a:rPr lang="en-US" sz="1050" dirty="0">
                <a:latin typeface="Courier New"/>
              </a:rPr>
              <a:t>logger=</a:t>
            </a:r>
            <a:r>
              <a:rPr lang="en-US" sz="1050" dirty="0" err="1">
                <a:latin typeface="Courier New"/>
              </a:rPr>
              <a:t>dict</a:t>
            </a:r>
            <a:r>
              <a:rPr lang="en-US" sz="1050" dirty="0">
                <a:latin typeface="Courier New"/>
              </a:rPr>
              <a:t>(type='</a:t>
            </a:r>
            <a:r>
              <a:rPr lang="en-US" sz="1050" dirty="0" err="1">
                <a:latin typeface="Courier New"/>
              </a:rPr>
              <a:t>LoggerHook</a:t>
            </a:r>
            <a:r>
              <a:rPr lang="en-US" sz="1050" dirty="0">
                <a:latin typeface="Courier New"/>
              </a:rPr>
              <a:t>', interval=50, </a:t>
            </a:r>
            <a:r>
              <a:rPr lang="en-US" sz="1050" dirty="0" err="1">
                <a:latin typeface="Courier New"/>
              </a:rPr>
              <a:t>log_metric_by_epoch</a:t>
            </a:r>
            <a:r>
              <a:rPr lang="en-US" sz="1050" dirty="0">
                <a:latin typeface="Courier New"/>
              </a:rPr>
              <a:t>=False),</a:t>
            </a:r>
          </a:p>
          <a:p>
            <a:pPr lvl="1" defTabSz="175499">
              <a:lnSpc>
                <a:spcPct val="89000"/>
              </a:lnSpc>
              <a:spcAft>
                <a:spcPts val="367"/>
              </a:spcAft>
              <a:tabLst>
                <a:tab pos="175499" algn="l"/>
              </a:tabLst>
            </a:pPr>
            <a:r>
              <a:rPr lang="en-US" sz="1050" dirty="0" err="1">
                <a:latin typeface="Courier New"/>
              </a:rPr>
              <a:t>param_scheduler</a:t>
            </a:r>
            <a:r>
              <a:rPr lang="en-US" sz="1050" dirty="0">
                <a:latin typeface="Courier New"/>
              </a:rPr>
              <a:t>=</a:t>
            </a:r>
            <a:r>
              <a:rPr lang="en-US" sz="1050" dirty="0" err="1">
                <a:latin typeface="Courier New"/>
              </a:rPr>
              <a:t>dict</a:t>
            </a:r>
            <a:r>
              <a:rPr lang="en-US" sz="1050" dirty="0">
                <a:latin typeface="Courier New"/>
              </a:rPr>
              <a:t>(type=</a:t>
            </a:r>
            <a:r>
              <a:rPr lang="en-US" sz="1050" dirty="0">
                <a:solidFill>
                  <a:srgbClr val="8497B0"/>
                </a:solidFill>
                <a:latin typeface="Courier New"/>
              </a:rPr>
              <a:t>'</a:t>
            </a:r>
            <a:r>
              <a:rPr lang="en-US" sz="1050" dirty="0" err="1">
                <a:solidFill>
                  <a:srgbClr val="8497B0"/>
                </a:solidFill>
                <a:latin typeface="Courier New"/>
              </a:rPr>
              <a:t>ParamSchedulerHook</a:t>
            </a:r>
            <a:r>
              <a:rPr lang="en-US" sz="1050" dirty="0">
                <a:latin typeface="Courier New"/>
              </a:rPr>
              <a:t>'),</a:t>
            </a:r>
          </a:p>
          <a:p>
            <a:pPr lvl="1" defTabSz="175499">
              <a:lnSpc>
                <a:spcPct val="89000"/>
              </a:lnSpc>
              <a:spcAft>
                <a:spcPts val="367"/>
              </a:spcAft>
              <a:tabLst>
                <a:tab pos="175499" algn="l"/>
              </a:tabLst>
            </a:pPr>
            <a:r>
              <a:rPr lang="en-US" sz="1050" dirty="0">
                <a:latin typeface="Courier New"/>
              </a:rPr>
              <a:t>checkpoint=</a:t>
            </a:r>
            <a:r>
              <a:rPr lang="en-US" sz="1050" dirty="0" err="1">
                <a:latin typeface="Courier New"/>
              </a:rPr>
              <a:t>dict</a:t>
            </a:r>
            <a:r>
              <a:rPr lang="en-US" sz="1050" dirty="0">
                <a:latin typeface="Courier New"/>
              </a:rPr>
              <a:t>(type='</a:t>
            </a:r>
            <a:r>
              <a:rPr lang="en-US" sz="1050" dirty="0" err="1">
                <a:latin typeface="Courier New"/>
              </a:rPr>
              <a:t>CheckpointHook</a:t>
            </a:r>
            <a:r>
              <a:rPr lang="en-US" sz="1050" dirty="0">
                <a:latin typeface="Courier New"/>
              </a:rPr>
              <a:t>', interval = 1000, </a:t>
            </a:r>
            <a:r>
              <a:rPr lang="en-US" sz="1050" dirty="0" err="1">
                <a:latin typeface="Courier New"/>
              </a:rPr>
              <a:t>by_epoch</a:t>
            </a:r>
            <a:r>
              <a:rPr lang="en-US" sz="1050" dirty="0">
                <a:latin typeface="Courier New"/>
              </a:rPr>
              <a:t>=False),</a:t>
            </a:r>
          </a:p>
          <a:p>
            <a:pPr lvl="1" defTabSz="175499">
              <a:lnSpc>
                <a:spcPct val="89000"/>
              </a:lnSpc>
              <a:spcAft>
                <a:spcPts val="367"/>
              </a:spcAft>
              <a:tabLst>
                <a:tab pos="175499" algn="l"/>
              </a:tabLst>
            </a:pPr>
            <a:r>
              <a:rPr lang="en-US" sz="1050" dirty="0" err="1">
                <a:latin typeface="Courier New"/>
              </a:rPr>
              <a:t>sampler_seed</a:t>
            </a:r>
            <a:r>
              <a:rPr lang="en-US" sz="1050" dirty="0">
                <a:latin typeface="Courier New"/>
              </a:rPr>
              <a:t>=</a:t>
            </a:r>
            <a:r>
              <a:rPr lang="en-US" sz="1050" dirty="0" err="1">
                <a:latin typeface="Courier New"/>
              </a:rPr>
              <a:t>dict</a:t>
            </a:r>
            <a:r>
              <a:rPr lang="en-US" sz="1050" dirty="0">
                <a:latin typeface="Courier New"/>
              </a:rPr>
              <a:t>(type= </a:t>
            </a:r>
            <a:r>
              <a:rPr lang="en-US" sz="1050" dirty="0" err="1">
                <a:solidFill>
                  <a:srgbClr val="8497B0"/>
                </a:solidFill>
                <a:latin typeface="Courier New"/>
              </a:rPr>
              <a:t>DistSamplerSeedHook</a:t>
            </a:r>
            <a:r>
              <a:rPr lang="en-US" sz="1050" dirty="0">
                <a:solidFill>
                  <a:srgbClr val="8497B0"/>
                </a:solidFill>
                <a:latin typeface="Courier New"/>
              </a:rPr>
              <a:t>’</a:t>
            </a:r>
            <a:r>
              <a:rPr lang="en-US" sz="1050" dirty="0">
                <a:latin typeface="Courier New"/>
              </a:rPr>
              <a:t>)</a:t>
            </a:r>
          </a:p>
          <a:p>
            <a:pPr lvl="1" defTabSz="175499">
              <a:lnSpc>
                <a:spcPct val="89000"/>
              </a:lnSpc>
              <a:spcAft>
                <a:spcPts val="367"/>
              </a:spcAft>
              <a:tabLst>
                <a:tab pos="175499" algn="l"/>
              </a:tabLst>
            </a:pPr>
            <a:r>
              <a:rPr lang="en-US" sz="1050" dirty="0">
                <a:latin typeface="Courier New"/>
              </a:rPr>
              <a:t>)</a:t>
            </a:r>
            <a:endParaRPr lang="en-US" sz="1050" dirty="0"/>
          </a:p>
          <a:p>
            <a:pPr marL="214255" indent="-214255">
              <a:lnSpc>
                <a:spcPct val="96000"/>
              </a:lnSpc>
              <a:spcAft>
                <a:spcPts val="367"/>
              </a:spcAft>
              <a:buFont typeface="Arial" panose="020B0604020202020204" pitchFamily="34" charset="0"/>
              <a:buChar char="•"/>
            </a:pPr>
            <a:r>
              <a:rPr lang="en-US" sz="1050" dirty="0" err="1">
                <a:latin typeface="Courier New"/>
              </a:rPr>
              <a:t>cfg.log_processor</a:t>
            </a:r>
            <a:r>
              <a:rPr lang="en-US" sz="1050" dirty="0">
                <a:latin typeface="Courier New"/>
              </a:rPr>
              <a:t> = </a:t>
            </a:r>
            <a:r>
              <a:rPr lang="en-US" sz="1050" dirty="0" err="1">
                <a:latin typeface="Courier New"/>
              </a:rPr>
              <a:t>dict</a:t>
            </a:r>
            <a:r>
              <a:rPr lang="en-US" sz="1050" dirty="0">
                <a:latin typeface="Courier New"/>
              </a:rPr>
              <a:t>(</a:t>
            </a:r>
            <a:r>
              <a:rPr lang="en-US" sz="1050" dirty="0" err="1">
                <a:latin typeface="Courier New"/>
              </a:rPr>
              <a:t>by_epoch</a:t>
            </a:r>
            <a:r>
              <a:rPr lang="en-US" sz="1050" dirty="0">
                <a:latin typeface="Courier New"/>
              </a:rPr>
              <a:t>=True)</a:t>
            </a:r>
          </a:p>
          <a:p>
            <a:pPr marL="214255" indent="-214255" defTabSz="175499">
              <a:lnSpc>
                <a:spcPct val="89000"/>
              </a:lnSpc>
              <a:spcAft>
                <a:spcPts val="367"/>
              </a:spcAft>
              <a:buFont typeface="Arial" panose="020B0604020202020204" pitchFamily="34" charset="0"/>
              <a:buChar char="•"/>
              <a:tabLst>
                <a:tab pos="175499" algn="l"/>
              </a:tabLst>
            </a:pPr>
            <a:r>
              <a:rPr lang="en-US" sz="1050" dirty="0" err="1">
                <a:latin typeface="Courier New"/>
              </a:rPr>
              <a:t>cfg</a:t>
            </a:r>
            <a:r>
              <a:rPr lang="en-US" sz="1050" dirty="0">
                <a:latin typeface="Courier New"/>
              </a:rPr>
              <a:t>['randomness'] = </a:t>
            </a:r>
            <a:r>
              <a:rPr lang="en-US" sz="1050" dirty="0" err="1">
                <a:latin typeface="Courier New"/>
              </a:rPr>
              <a:t>dict</a:t>
            </a:r>
            <a:r>
              <a:rPr lang="en-US" sz="1050" dirty="0">
                <a:latin typeface="Courier New"/>
              </a:rPr>
              <a:t>(seed=32)</a:t>
            </a:r>
          </a:p>
          <a:p>
            <a:pPr marL="214255" indent="-214255" algn="just" defTabSz="175499">
              <a:lnSpc>
                <a:spcPct val="89000"/>
              </a:lnSpc>
              <a:buFont typeface="Arial" panose="020B0604020202020204" pitchFamily="34" charset="0"/>
              <a:buChar char="•"/>
              <a:tabLst>
                <a:tab pos="175499" algn="l"/>
              </a:tabLst>
            </a:pPr>
            <a:r>
              <a:rPr lang="en-US" sz="1050" dirty="0" err="1">
                <a:latin typeface="Courier New"/>
              </a:rPr>
              <a:t>cfg.dump</a:t>
            </a:r>
            <a:r>
              <a:rPr lang="en-US" sz="1050" dirty="0">
                <a:solidFill>
                  <a:srgbClr val="8497B0"/>
                </a:solidFill>
                <a:latin typeface="Courier New"/>
              </a:rPr>
              <a:t>('/content/</a:t>
            </a:r>
            <a:r>
              <a:rPr lang="en-US" sz="1050" dirty="0" err="1">
                <a:solidFill>
                  <a:srgbClr val="8497B0"/>
                </a:solidFill>
                <a:latin typeface="Courier New"/>
              </a:rPr>
              <a:t>mmsegmentation</a:t>
            </a:r>
            <a:r>
              <a:rPr lang="en-US" sz="1050" dirty="0">
                <a:solidFill>
                  <a:srgbClr val="8497B0"/>
                </a:solidFill>
                <a:latin typeface="Courier New"/>
              </a:rPr>
              <a:t>/configs/</a:t>
            </a:r>
            <a:r>
              <a:rPr lang="en-US" sz="1050" dirty="0" err="1">
                <a:solidFill>
                  <a:srgbClr val="8497B0"/>
                </a:solidFill>
                <a:latin typeface="Courier New"/>
              </a:rPr>
              <a:t>ocrnet</a:t>
            </a:r>
            <a:r>
              <a:rPr lang="en-US" sz="1050" dirty="0">
                <a:solidFill>
                  <a:srgbClr val="8497B0"/>
                </a:solidFill>
                <a:latin typeface="Courier New"/>
              </a:rPr>
              <a:t>/</a:t>
            </a:r>
            <a:r>
              <a:rPr lang="en-US" sz="1050" dirty="0" err="1">
                <a:solidFill>
                  <a:srgbClr val="8497B0"/>
                </a:solidFill>
                <a:latin typeface="Courier New"/>
              </a:rPr>
              <a:t>ocrnet_khanh.py</a:t>
            </a:r>
            <a:r>
              <a:rPr lang="en-US" sz="1050" dirty="0">
                <a:solidFill>
                  <a:srgbClr val="8497B0"/>
                </a:solidFill>
                <a:latin typeface="Courier New"/>
              </a:rPr>
              <a:t>'</a:t>
            </a:r>
            <a:r>
              <a:rPr lang="en-US" sz="1050" dirty="0">
                <a:latin typeface="Courier New"/>
              </a:rPr>
              <a:t>)</a:t>
            </a:r>
          </a:p>
        </p:txBody>
      </p:sp>
      <p:sp>
        <p:nvSpPr>
          <p:cNvPr id="3" name="Rectangle 2"/>
          <p:cNvSpPr/>
          <p:nvPr/>
        </p:nvSpPr>
        <p:spPr>
          <a:xfrm>
            <a:off x="302740" y="3616972"/>
            <a:ext cx="2150628" cy="419432"/>
          </a:xfrm>
          <a:prstGeom prst="rect">
            <a:avLst/>
          </a:prstGeom>
          <a:solidFill>
            <a:schemeClr val="bg1"/>
          </a:solidFill>
        </p:spPr>
        <p:txBody>
          <a:bodyPr wrap="none" lIns="0" tIns="0" rIns="0" bIns="0">
            <a:noAutofit/>
          </a:bodyPr>
          <a:lstStyle/>
          <a:p>
            <a:pPr indent="381"/>
            <a:r>
              <a:rPr lang="en-US" sz="1050">
                <a:solidFill>
                  <a:srgbClr val="2F5597"/>
                </a:solidFill>
                <a:latin typeface="Courier New"/>
              </a:rPr>
              <a:t>#Load pretrain model</a:t>
            </a:r>
          </a:p>
        </p:txBody>
      </p:sp>
      <p:sp>
        <p:nvSpPr>
          <p:cNvPr id="4" name="Rectangle 3"/>
          <p:cNvSpPr/>
          <p:nvPr/>
        </p:nvSpPr>
        <p:spPr>
          <a:xfrm>
            <a:off x="302740" y="3826688"/>
            <a:ext cx="7638044" cy="260544"/>
          </a:xfrm>
          <a:prstGeom prst="rect">
            <a:avLst/>
          </a:prstGeom>
          <a:solidFill>
            <a:schemeClr val="bg1"/>
          </a:solidFill>
        </p:spPr>
        <p:txBody>
          <a:bodyPr lIns="0" tIns="0" rIns="0" bIns="0">
            <a:noAutofit/>
          </a:bodyPr>
          <a:lstStyle/>
          <a:p>
            <a:pPr algn="l"/>
            <a:r>
              <a:rPr lang="en-US" sz="1050" dirty="0" err="1">
                <a:latin typeface="Courier New"/>
              </a:rPr>
              <a:t>cfg.load_from</a:t>
            </a:r>
            <a:r>
              <a:rPr lang="en-US" sz="1050" dirty="0">
                <a:latin typeface="Courier New"/>
              </a:rPr>
              <a:t> = </a:t>
            </a:r>
            <a:r>
              <a:rPr lang="en-US" sz="1350" dirty="0">
                <a:solidFill>
                  <a:srgbClr val="D29A83"/>
                </a:solidFill>
                <a:latin typeface="CourierNewPSMT"/>
              </a:rPr>
              <a:t>"</a:t>
            </a:r>
            <a:r>
              <a:rPr lang="en-US" sz="1350" dirty="0">
                <a:solidFill>
                  <a:srgbClr val="D29A83"/>
                </a:solidFill>
                <a:latin typeface="CourierNewPSMT"/>
                <a:hlinkClick r:id="rId2">
                  <a:extLst>
                    <a:ext uri="{A12FA001-AC4F-418D-AE19-62706E023703}">
                      <ahyp:hlinkClr xmlns:ahyp="http://schemas.microsoft.com/office/drawing/2018/hyperlinkcolor" val="tx"/>
                    </a:ext>
                  </a:extLst>
                </a:hlinkClick>
              </a:rPr>
              <a:t>https://</a:t>
            </a:r>
            <a:r>
              <a:rPr lang="en-US" sz="1350" dirty="0" err="1">
                <a:solidFill>
                  <a:srgbClr val="D29A83"/>
                </a:solidFill>
                <a:latin typeface="CourierNewPSMT"/>
                <a:hlinkClick r:id="rId2">
                  <a:extLst>
                    <a:ext uri="{A12FA001-AC4F-418D-AE19-62706E023703}">
                      <ahyp:hlinkClr xmlns:ahyp="http://schemas.microsoft.com/office/drawing/2018/hyperlinkcolor" val="tx"/>
                    </a:ext>
                  </a:extLst>
                </a:hlinkClick>
              </a:rPr>
              <a:t>download.openmmlab.com</a:t>
            </a:r>
            <a:r>
              <a:rPr lang="en-US" sz="1350" dirty="0">
                <a:solidFill>
                  <a:srgbClr val="D29A83"/>
                </a:solidFill>
                <a:latin typeface="CourierNewPSMT"/>
                <a:hlinkClick r:id="rId2">
                  <a:extLst>
                    <a:ext uri="{A12FA001-AC4F-418D-AE19-62706E023703}">
                      <ahyp:hlinkClr xmlns:ahyp="http://schemas.microsoft.com/office/drawing/2018/hyperlinkcolor" val="tx"/>
                    </a:ext>
                  </a:extLst>
                </a:hlinkClick>
              </a:rPr>
              <a:t>/</a:t>
            </a:r>
            <a:r>
              <a:rPr lang="en-US" sz="1350" dirty="0" err="1">
                <a:solidFill>
                  <a:srgbClr val="D29A83"/>
                </a:solidFill>
                <a:latin typeface="CourierNewPSMT"/>
                <a:hlinkClick r:id="rId2">
                  <a:extLst>
                    <a:ext uri="{A12FA001-AC4F-418D-AE19-62706E023703}">
                      <ahyp:hlinkClr xmlns:ahyp="http://schemas.microsoft.com/office/drawing/2018/hyperlinkcolor" val="tx"/>
                    </a:ext>
                  </a:extLst>
                </a:hlinkClick>
              </a:rPr>
              <a:t>mmsegmentation</a:t>
            </a:r>
            <a:r>
              <a:rPr lang="en-US" sz="1350" dirty="0">
                <a:solidFill>
                  <a:srgbClr val="D29A83"/>
                </a:solidFill>
                <a:latin typeface="CourierNewPSMT"/>
                <a:hlinkClick r:id="rId2">
                  <a:extLst>
                    <a:ext uri="{A12FA001-AC4F-418D-AE19-62706E023703}">
                      <ahyp:hlinkClr xmlns:ahyp="http://schemas.microsoft.com/office/drawing/2018/hyperlinkcolor" val="tx"/>
                    </a:ext>
                  </a:extLst>
                </a:hlinkClick>
              </a:rPr>
              <a:t>/</a:t>
            </a:r>
            <a:r>
              <a:rPr lang="en-US" sz="1350" dirty="0" err="1">
                <a:solidFill>
                  <a:srgbClr val="D29A83"/>
                </a:solidFill>
                <a:latin typeface="CourierNewPSMT"/>
                <a:hlinkClick r:id="rId2">
                  <a:extLst>
                    <a:ext uri="{A12FA001-AC4F-418D-AE19-62706E023703}">
                      <ahyp:hlinkClr xmlns:ahyp="http://schemas.microsoft.com/office/drawing/2018/hyperlinkcolor" val="tx"/>
                    </a:ext>
                  </a:extLst>
                </a:hlinkClick>
              </a:rPr>
              <a:t>v0.5</a:t>
            </a:r>
            <a:r>
              <a:rPr lang="en-US" sz="1350" dirty="0">
                <a:solidFill>
                  <a:srgbClr val="D29A83"/>
                </a:solidFill>
                <a:latin typeface="CourierNewPSMT"/>
                <a:hlinkClick r:id="rId2">
                  <a:extLst>
                    <a:ext uri="{A12FA001-AC4F-418D-AE19-62706E023703}">
                      <ahyp:hlinkClr xmlns:ahyp="http://schemas.microsoft.com/office/drawing/2018/hyperlinkcolor" val="tx"/>
                    </a:ext>
                  </a:extLst>
                </a:hlinkClick>
              </a:rPr>
              <a:t>/</a:t>
            </a:r>
            <a:r>
              <a:rPr lang="en-US" sz="1350" dirty="0" err="1">
                <a:solidFill>
                  <a:srgbClr val="D29A83"/>
                </a:solidFill>
                <a:latin typeface="CourierNewPSMT"/>
                <a:hlinkClick r:id="rId2">
                  <a:extLst>
                    <a:ext uri="{A12FA001-AC4F-418D-AE19-62706E023703}">
                      <ahyp:hlinkClr xmlns:ahyp="http://schemas.microsoft.com/office/drawing/2018/hyperlinkcolor" val="tx"/>
                    </a:ext>
                  </a:extLst>
                </a:hlinkClick>
              </a:rPr>
              <a:t>ocrnet</a:t>
            </a:r>
            <a:r>
              <a:rPr lang="en-US" sz="1350" dirty="0">
                <a:solidFill>
                  <a:srgbClr val="D29A83"/>
                </a:solidFill>
                <a:latin typeface="CourierNewPSMT"/>
                <a:hlinkClick r:id="rId2">
                  <a:extLst>
                    <a:ext uri="{A12FA001-AC4F-418D-AE19-62706E023703}">
                      <ahyp:hlinkClr xmlns:ahyp="http://schemas.microsoft.com/office/drawing/2018/hyperlinkcolor" val="tx"/>
                    </a:ext>
                  </a:extLst>
                </a:hlinkClick>
              </a:rPr>
              <a:t>/</a:t>
            </a:r>
            <a:r>
              <a:rPr lang="en-US" sz="1350" dirty="0" err="1">
                <a:solidFill>
                  <a:srgbClr val="D29A83"/>
                </a:solidFill>
                <a:latin typeface="CourierNewPSMT"/>
                <a:hlinkClick r:id="rId2">
                  <a:extLst>
                    <a:ext uri="{A12FA001-AC4F-418D-AE19-62706E023703}">
                      <ahyp:hlinkClr xmlns:ahyp="http://schemas.microsoft.com/office/drawing/2018/hyperlinkcolor" val="tx"/>
                    </a:ext>
                  </a:extLst>
                </a:hlinkClick>
              </a:rPr>
              <a:t>ocrnet_hr18s_4xb2-40k_cityscapes-512x1024</a:t>
            </a:r>
            <a:r>
              <a:rPr lang="en-US" sz="1350" dirty="0">
                <a:solidFill>
                  <a:srgbClr val="D29A83"/>
                </a:solidFill>
                <a:latin typeface="CourierNewPSMT"/>
                <a:hlinkClick r:id="rId2">
                  <a:extLst>
                    <a:ext uri="{A12FA001-AC4F-418D-AE19-62706E023703}">
                      <ahyp:hlinkClr xmlns:ahyp="http://schemas.microsoft.com/office/drawing/2018/hyperlinkcolor" val="tx"/>
                    </a:ext>
                  </a:extLst>
                </a:hlinkClick>
              </a:rPr>
              <a:t>/ocrnet_hr18s_4xb2-40k_cityscapes-512x1024_20230227_145026-6c052a14.pth</a:t>
            </a:r>
            <a:r>
              <a:rPr lang="en-US" sz="1350" dirty="0">
                <a:solidFill>
                  <a:srgbClr val="D29A83"/>
                </a:solidFill>
                <a:latin typeface="CourierNewPSMT"/>
              </a:rPr>
              <a:t>"</a:t>
            </a:r>
            <a:endParaRPr lang="en-US" sz="1050" baseline="30000" dirty="0">
              <a:solidFill>
                <a:srgbClr val="D29A83"/>
              </a:solidFill>
              <a:latin typeface="Courier New"/>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2885" y="1386733"/>
            <a:ext cx="5878231" cy="1917510"/>
          </a:xfrm>
          <a:prstGeom prst="rect">
            <a:avLst/>
          </a:prstGeom>
        </p:spPr>
      </p:pic>
      <p:sp>
        <p:nvSpPr>
          <p:cNvPr id="3" name="Rectangle 2"/>
          <p:cNvSpPr/>
          <p:nvPr/>
        </p:nvSpPr>
        <p:spPr>
          <a:xfrm>
            <a:off x="3999490" y="517659"/>
            <a:ext cx="1145021" cy="271971"/>
          </a:xfrm>
          <a:prstGeom prst="rect">
            <a:avLst/>
          </a:prstGeom>
          <a:solidFill>
            <a:schemeClr val="bg1"/>
          </a:solidFill>
        </p:spPr>
        <p:txBody>
          <a:bodyPr wrap="none" lIns="0" tIns="0" rIns="0" bIns="0">
            <a:noAutofit/>
          </a:bodyPr>
          <a:lstStyle/>
          <a:p>
            <a:pPr algn="ctr"/>
            <a:r>
              <a:rPr lang="en-US" sz="3299" b="1" dirty="0">
                <a:solidFill>
                  <a:schemeClr val="accent1"/>
                </a:solidFill>
                <a:latin typeface="Arial" panose="020B0604020202020204" pitchFamily="34" charset="0"/>
                <a:cs typeface="Arial" panose="020B0604020202020204" pitchFamily="34" charset="0"/>
              </a:rPr>
              <a:t>Dataset</a:t>
            </a:r>
            <a:endParaRPr lang="en-US" sz="2624" b="1" dirty="0">
              <a:solidFill>
                <a:schemeClr val="accent1"/>
              </a:solidFill>
              <a:latin typeface="Arial" panose="020B0604020202020204" pitchFamily="34" charset="0"/>
              <a:cs typeface="Arial" panose="020B0604020202020204" pitchFamily="34" charset="0"/>
            </a:endParaRPr>
          </a:p>
        </p:txBody>
      </p:sp>
      <p:sp>
        <p:nvSpPr>
          <p:cNvPr id="4" name="Rectangle 3"/>
          <p:cNvSpPr/>
          <p:nvPr/>
        </p:nvSpPr>
        <p:spPr>
          <a:xfrm>
            <a:off x="1786583" y="3815642"/>
            <a:ext cx="5570835" cy="1103882"/>
          </a:xfrm>
          <a:prstGeom prst="rect">
            <a:avLst/>
          </a:prstGeom>
          <a:solidFill>
            <a:schemeClr val="bg1"/>
          </a:solidFill>
        </p:spPr>
        <p:txBody>
          <a:bodyPr lIns="0" tIns="0" rIns="0" bIns="0">
            <a:noAutofit/>
          </a:bodyPr>
          <a:lstStyle/>
          <a:p>
            <a:pPr algn="just" defTabSz="207971">
              <a:lnSpc>
                <a:spcPct val="97000"/>
              </a:lnSpc>
              <a:tabLst>
                <a:tab pos="207971" algn="l"/>
              </a:tabLst>
            </a:pPr>
            <a:r>
              <a:rPr lang="en-US" sz="2099" dirty="0">
                <a:latin typeface="Arial" panose="020B0604020202020204" pitchFamily="34" charset="0"/>
                <a:cs typeface="Arial" panose="020B0604020202020204" pitchFamily="34" charset="0"/>
              </a:rPr>
              <a:t>•	Add custom palette for each label</a:t>
            </a:r>
          </a:p>
          <a:p>
            <a:pPr defTabSz="207971">
              <a:lnSpc>
                <a:spcPct val="97000"/>
              </a:lnSpc>
              <a:tabLst>
                <a:tab pos="207971" algn="l"/>
              </a:tabLst>
            </a:pPr>
            <a:r>
              <a:rPr lang="en-US" sz="2099" dirty="0">
                <a:latin typeface="Arial" panose="020B0604020202020204" pitchFamily="34" charset="0"/>
                <a:cs typeface="Arial" panose="020B0604020202020204" pitchFamily="34" charset="0"/>
              </a:rPr>
              <a:t>•	Modify file images suffix and </a:t>
            </a:r>
            <a:r>
              <a:rPr lang="en-US" sz="2099" dirty="0" err="1">
                <a:latin typeface="Arial" panose="020B0604020202020204" pitchFamily="34" charset="0"/>
                <a:cs typeface="Arial" panose="020B0604020202020204" pitchFamily="34" charset="0"/>
              </a:rPr>
              <a:t>seg_map_suffix</a:t>
            </a:r>
            <a:endParaRPr lang="en-US" sz="2099" dirty="0">
              <a:latin typeface="Arial" panose="020B0604020202020204" pitchFamily="34" charset="0"/>
              <a:cs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8985" y="589651"/>
            <a:ext cx="7766030" cy="3086148"/>
          </a:xfrm>
          <a:prstGeom prst="rect">
            <a:avLst/>
          </a:prstGeom>
          <a:solidFill>
            <a:schemeClr val="bg1"/>
          </a:solidFill>
        </p:spPr>
        <p:txBody>
          <a:bodyPr lIns="0" tIns="0" rIns="0" bIns="0">
            <a:noAutofit/>
          </a:bodyPr>
          <a:lstStyle/>
          <a:p>
            <a:pPr algn="ctr">
              <a:spcAft>
                <a:spcPts val="1942"/>
              </a:spcAft>
            </a:pPr>
            <a:r>
              <a:rPr lang="en-US" sz="3299" b="1" dirty="0">
                <a:solidFill>
                  <a:schemeClr val="accent1"/>
                </a:solidFill>
                <a:latin typeface="Segoe UI"/>
              </a:rPr>
              <a:t>Train command</a:t>
            </a:r>
          </a:p>
          <a:p>
            <a:pPr>
              <a:spcAft>
                <a:spcPts val="1732"/>
              </a:spcAft>
            </a:pPr>
            <a:endParaRPr lang="en-US" sz="2249" dirty="0">
              <a:latin typeface="Courier New"/>
            </a:endParaRPr>
          </a:p>
          <a:p>
            <a:pPr>
              <a:spcAft>
                <a:spcPts val="1732"/>
              </a:spcAft>
            </a:pPr>
            <a:r>
              <a:rPr lang="en-US" sz="2249" dirty="0">
                <a:latin typeface="Courier New"/>
              </a:rPr>
              <a:t>from </a:t>
            </a:r>
            <a:r>
              <a:rPr lang="en-US" sz="2249" dirty="0" err="1">
                <a:latin typeface="Courier New"/>
              </a:rPr>
              <a:t>mmengine.runner</a:t>
            </a:r>
            <a:r>
              <a:rPr lang="en-US" sz="2249" dirty="0">
                <a:latin typeface="Courier New"/>
              </a:rPr>
              <a:t> import Runner</a:t>
            </a:r>
          </a:p>
          <a:p>
            <a:pPr>
              <a:spcAft>
                <a:spcPts val="1732"/>
              </a:spcAft>
            </a:pPr>
            <a:r>
              <a:rPr lang="en-US" sz="2249" dirty="0">
                <a:latin typeface="Courier New"/>
              </a:rPr>
              <a:t>runner = </a:t>
            </a:r>
            <a:r>
              <a:rPr lang="en-US" sz="2249" dirty="0" err="1">
                <a:latin typeface="Courier New"/>
              </a:rPr>
              <a:t>Runner.from_cfg</a:t>
            </a:r>
            <a:r>
              <a:rPr lang="en-US" sz="2249" dirty="0">
                <a:latin typeface="Courier New"/>
              </a:rPr>
              <a:t>(</a:t>
            </a:r>
            <a:r>
              <a:rPr lang="en-US" sz="2249" dirty="0" err="1">
                <a:latin typeface="Courier New"/>
              </a:rPr>
              <a:t>cfg</a:t>
            </a:r>
            <a:r>
              <a:rPr lang="en-US" sz="2249" dirty="0">
                <a:latin typeface="Courier New"/>
              </a:rPr>
              <a:t>)</a:t>
            </a:r>
          </a:p>
          <a:p>
            <a:r>
              <a:rPr lang="en-US" sz="2249" dirty="0" err="1">
                <a:latin typeface="Courier New"/>
              </a:rPr>
              <a:t>runner.train</a:t>
            </a:r>
            <a:r>
              <a:rPr lang="en-US" sz="2249" dirty="0">
                <a:latin typeface="Courier New"/>
              </a:rPr>
              <a:t>()</a:t>
            </a:r>
          </a:p>
          <a:p>
            <a:endParaRPr lang="en-US" sz="2099" dirty="0">
              <a:latin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31614" y="415956"/>
            <a:ext cx="3480772" cy="317680"/>
          </a:xfrm>
          <a:prstGeom prst="rect">
            <a:avLst/>
          </a:prstGeom>
          <a:solidFill>
            <a:schemeClr val="bg1"/>
          </a:solidFill>
        </p:spPr>
        <p:txBody>
          <a:bodyPr wrap="none" lIns="0" tIns="0" rIns="0" bIns="0">
            <a:noAutofit/>
          </a:bodyPr>
          <a:lstStyle/>
          <a:p>
            <a:pPr algn="ctr"/>
            <a:r>
              <a:rPr lang="en-US" sz="3299" b="1" dirty="0">
                <a:solidFill>
                  <a:schemeClr val="accent1"/>
                </a:solidFill>
                <a:latin typeface="Segoe UI"/>
              </a:rPr>
              <a:t>Evaluation command</a:t>
            </a:r>
          </a:p>
        </p:txBody>
      </p:sp>
      <p:sp>
        <p:nvSpPr>
          <p:cNvPr id="3" name="Rectangle 2"/>
          <p:cNvSpPr/>
          <p:nvPr/>
        </p:nvSpPr>
        <p:spPr>
          <a:xfrm>
            <a:off x="258174" y="1502316"/>
            <a:ext cx="8799063" cy="2973398"/>
          </a:xfrm>
          <a:prstGeom prst="rect">
            <a:avLst/>
          </a:prstGeom>
          <a:solidFill>
            <a:schemeClr val="bg1"/>
          </a:solidFill>
        </p:spPr>
        <p:txBody>
          <a:bodyPr lIns="0" tIns="0" rIns="0" bIns="0">
            <a:noAutofit/>
          </a:bodyPr>
          <a:lstStyle/>
          <a:p>
            <a:pPr defTabSz="178260">
              <a:lnSpc>
                <a:spcPct val="88000"/>
              </a:lnSpc>
              <a:tabLst>
                <a:tab pos="178260" algn="l"/>
              </a:tabLst>
            </a:pPr>
            <a:r>
              <a:rPr lang="en-US" sz="1800" dirty="0"/>
              <a:t>•</a:t>
            </a:r>
            <a:r>
              <a:rPr lang="en-US" sz="1800" dirty="0">
                <a:latin typeface="Courier New"/>
              </a:rPr>
              <a:t>	</a:t>
            </a:r>
            <a:r>
              <a:rPr lang="en-US" sz="1800" dirty="0" err="1">
                <a:latin typeface="Courier New"/>
              </a:rPr>
              <a:t>cfg</a:t>
            </a:r>
            <a:r>
              <a:rPr lang="en-US" sz="1800" dirty="0">
                <a:latin typeface="Courier New"/>
              </a:rPr>
              <a:t> =</a:t>
            </a:r>
          </a:p>
          <a:p>
            <a:pPr marL="144411">
              <a:spcAft>
                <a:spcPts val="262"/>
              </a:spcAft>
            </a:pPr>
            <a:r>
              <a:rPr lang="en-US" sz="1800" dirty="0" err="1">
                <a:latin typeface="Courier New"/>
              </a:rPr>
              <a:t>Config.fromfile</a:t>
            </a:r>
            <a:r>
              <a:rPr lang="en-US" sz="1800" dirty="0">
                <a:solidFill>
                  <a:srgbClr val="8FAADC"/>
                </a:solidFill>
                <a:latin typeface="Courier New"/>
              </a:rPr>
              <a:t>('/content/</a:t>
            </a:r>
            <a:r>
              <a:rPr lang="en-US" sz="1800" dirty="0" err="1">
                <a:solidFill>
                  <a:srgbClr val="8FAADC"/>
                </a:solidFill>
                <a:latin typeface="Courier New"/>
              </a:rPr>
              <a:t>mmsegmentation</a:t>
            </a:r>
            <a:r>
              <a:rPr lang="en-US" sz="1800" dirty="0">
                <a:solidFill>
                  <a:srgbClr val="8FAADC"/>
                </a:solidFill>
                <a:latin typeface="Courier New"/>
              </a:rPr>
              <a:t>/configs/</a:t>
            </a:r>
            <a:r>
              <a:rPr lang="en-US" sz="1800" dirty="0" err="1">
                <a:solidFill>
                  <a:srgbClr val="8FAADC"/>
                </a:solidFill>
                <a:latin typeface="Courier New"/>
              </a:rPr>
              <a:t>ocrnet</a:t>
            </a:r>
            <a:r>
              <a:rPr lang="en-US" sz="1800" dirty="0">
                <a:solidFill>
                  <a:srgbClr val="8FAADC"/>
                </a:solidFill>
                <a:latin typeface="Courier New"/>
              </a:rPr>
              <a:t>/</a:t>
            </a:r>
            <a:r>
              <a:rPr lang="en-US" sz="1800" dirty="0" err="1">
                <a:solidFill>
                  <a:srgbClr val="8FAADC"/>
                </a:solidFill>
                <a:latin typeface="Courier New"/>
              </a:rPr>
              <a:t>ocrnet_khanh.py</a:t>
            </a:r>
            <a:r>
              <a:rPr lang="en-US" sz="1800" dirty="0">
                <a:solidFill>
                  <a:srgbClr val="8FAADC"/>
                </a:solidFill>
                <a:latin typeface="Courier New"/>
              </a:rPr>
              <a:t>'</a:t>
            </a:r>
            <a:r>
              <a:rPr lang="en-US" sz="1800" dirty="0">
                <a:latin typeface="Courier New"/>
              </a:rPr>
              <a:t>)</a:t>
            </a:r>
          </a:p>
          <a:p>
            <a:pPr marL="144411" indent="-171404" defTabSz="322672">
              <a:lnSpc>
                <a:spcPct val="89000"/>
              </a:lnSpc>
              <a:spcAft>
                <a:spcPts val="262"/>
              </a:spcAft>
              <a:tabLst>
                <a:tab pos="322672" algn="l"/>
              </a:tabLst>
            </a:pPr>
            <a:r>
              <a:rPr lang="en-US" sz="1800" dirty="0"/>
              <a:t>•</a:t>
            </a:r>
            <a:r>
              <a:rPr lang="en-US" sz="1800" dirty="0">
                <a:latin typeface="Courier New"/>
              </a:rPr>
              <a:t>	</a:t>
            </a:r>
            <a:r>
              <a:rPr lang="en-US" sz="1800" dirty="0" err="1">
                <a:latin typeface="Courier New"/>
              </a:rPr>
              <a:t>checkpoint_path</a:t>
            </a:r>
            <a:r>
              <a:rPr lang="en-US" sz="1800" dirty="0">
                <a:latin typeface="Courier New"/>
              </a:rPr>
              <a:t> = </a:t>
            </a:r>
            <a:r>
              <a:rPr lang="en-US" sz="1800" dirty="0">
                <a:solidFill>
                  <a:srgbClr val="8FAADC"/>
                </a:solidFill>
                <a:latin typeface="Courier New"/>
              </a:rPr>
              <a:t>'/content/</a:t>
            </a:r>
            <a:r>
              <a:rPr lang="en-US" sz="1800" dirty="0" err="1">
                <a:solidFill>
                  <a:srgbClr val="8FAADC"/>
                </a:solidFill>
                <a:latin typeface="Courier New"/>
              </a:rPr>
              <a:t>mmsegmentation</a:t>
            </a:r>
            <a:r>
              <a:rPr lang="en-US" sz="1800" dirty="0">
                <a:solidFill>
                  <a:srgbClr val="8FAADC"/>
                </a:solidFill>
                <a:latin typeface="Courier New"/>
              </a:rPr>
              <a:t>/</a:t>
            </a:r>
            <a:r>
              <a:rPr lang="en-US" sz="1800" dirty="0" err="1">
                <a:solidFill>
                  <a:srgbClr val="8FAADC"/>
                </a:solidFill>
                <a:latin typeface="Courier New"/>
              </a:rPr>
              <a:t>work_dirs</a:t>
            </a:r>
            <a:r>
              <a:rPr lang="en-US" sz="1800" dirty="0">
                <a:solidFill>
                  <a:srgbClr val="8FAADC"/>
                </a:solidFill>
                <a:latin typeface="Courier New"/>
              </a:rPr>
              <a:t>/tutorial/</a:t>
            </a:r>
            <a:r>
              <a:rPr lang="en-US" sz="1800" dirty="0" err="1">
                <a:solidFill>
                  <a:srgbClr val="8FAADC"/>
                </a:solidFill>
                <a:latin typeface="Courier New"/>
              </a:rPr>
              <a:t>iter_1000.pth</a:t>
            </a:r>
            <a:r>
              <a:rPr lang="en-US" sz="1800" dirty="0">
                <a:solidFill>
                  <a:srgbClr val="8FAADC"/>
                </a:solidFill>
                <a:latin typeface="Courier New"/>
              </a:rPr>
              <a:t>'</a:t>
            </a:r>
          </a:p>
          <a:p>
            <a:pPr defTabSz="178260">
              <a:lnSpc>
                <a:spcPct val="88000"/>
              </a:lnSpc>
              <a:spcAft>
                <a:spcPts val="262"/>
              </a:spcAft>
              <a:tabLst>
                <a:tab pos="178260" algn="l"/>
              </a:tabLst>
            </a:pPr>
            <a:r>
              <a:rPr lang="en-US" sz="1800" dirty="0"/>
              <a:t>•</a:t>
            </a:r>
            <a:r>
              <a:rPr lang="en-US" sz="1800" dirty="0">
                <a:latin typeface="Courier New"/>
              </a:rPr>
              <a:t>	</a:t>
            </a:r>
            <a:r>
              <a:rPr lang="en-US" sz="1800" dirty="0" err="1">
                <a:latin typeface="Courier New"/>
              </a:rPr>
              <a:t>cfg.model.pretrained</a:t>
            </a:r>
            <a:r>
              <a:rPr lang="en-US" sz="1800" dirty="0">
                <a:latin typeface="Courier New"/>
              </a:rPr>
              <a:t> = </a:t>
            </a:r>
            <a:r>
              <a:rPr lang="en-US" sz="1800" dirty="0" err="1">
                <a:latin typeface="Courier New"/>
              </a:rPr>
              <a:t>checkpoint_path</a:t>
            </a:r>
            <a:endParaRPr lang="en-US" sz="1800" dirty="0">
              <a:latin typeface="Courier New"/>
            </a:endParaRPr>
          </a:p>
          <a:p>
            <a:pPr defTabSz="178260">
              <a:lnSpc>
                <a:spcPct val="88000"/>
              </a:lnSpc>
              <a:spcAft>
                <a:spcPts val="525"/>
              </a:spcAft>
              <a:tabLst>
                <a:tab pos="178260" algn="l"/>
              </a:tabLst>
            </a:pPr>
            <a:r>
              <a:rPr lang="en-US" sz="1800" dirty="0"/>
              <a:t>•</a:t>
            </a:r>
            <a:r>
              <a:rPr lang="en-US" sz="1800" dirty="0">
                <a:latin typeface="Courier New"/>
              </a:rPr>
              <a:t>	</a:t>
            </a:r>
            <a:r>
              <a:rPr lang="en-US" sz="1800" dirty="0" err="1">
                <a:latin typeface="Courier New"/>
              </a:rPr>
              <a:t>runner_1</a:t>
            </a:r>
            <a:r>
              <a:rPr lang="en-US" sz="1800" dirty="0">
                <a:latin typeface="Courier New"/>
              </a:rPr>
              <a:t> = </a:t>
            </a:r>
            <a:r>
              <a:rPr lang="en-US" sz="1800" dirty="0" err="1">
                <a:latin typeface="Courier New"/>
              </a:rPr>
              <a:t>Runner.from_cfg</a:t>
            </a:r>
            <a:r>
              <a:rPr lang="en-US" sz="1800" dirty="0">
                <a:latin typeface="Courier New"/>
              </a:rPr>
              <a:t>(</a:t>
            </a:r>
            <a:r>
              <a:rPr lang="en-US" sz="1800" dirty="0" err="1">
                <a:latin typeface="Courier New"/>
              </a:rPr>
              <a:t>cfg</a:t>
            </a:r>
            <a:r>
              <a:rPr lang="en-US" sz="1800" dirty="0">
                <a:latin typeface="Courier New"/>
              </a:rPr>
              <a:t>)</a:t>
            </a:r>
          </a:p>
          <a:p>
            <a:pPr defTabSz="178260">
              <a:lnSpc>
                <a:spcPct val="88000"/>
              </a:lnSpc>
              <a:tabLst>
                <a:tab pos="178260" algn="l"/>
              </a:tabLst>
            </a:pPr>
            <a:r>
              <a:rPr lang="en-US" sz="1800" dirty="0"/>
              <a:t>•</a:t>
            </a:r>
            <a:r>
              <a:rPr lang="en-US" sz="1800" dirty="0">
                <a:latin typeface="Courier New"/>
              </a:rPr>
              <a:t>	</a:t>
            </a:r>
            <a:r>
              <a:rPr lang="en-US" sz="1800" dirty="0" err="1">
                <a:latin typeface="Courier New"/>
              </a:rPr>
              <a:t>runner.test</a:t>
            </a:r>
            <a:r>
              <a:rPr lang="en-US" sz="1800" dirty="0">
                <a:latin typeface="Courier New"/>
              </a:rP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7881" y="2867227"/>
            <a:ext cx="3855402" cy="1264863"/>
          </a:xfrm>
          <a:prstGeom prst="rect">
            <a:avLst/>
          </a:prstGeom>
        </p:spPr>
      </p:pic>
      <p:pic>
        <p:nvPicPr>
          <p:cNvPr id="3" name="Picture 2"/>
          <p:cNvPicPr>
            <a:picLocks noChangeAspect="1"/>
          </p:cNvPicPr>
          <p:nvPr/>
        </p:nvPicPr>
        <p:blipFill>
          <a:blip r:embed="rId3"/>
          <a:stretch>
            <a:fillRect/>
          </a:stretch>
        </p:blipFill>
        <p:spPr>
          <a:xfrm>
            <a:off x="4701729" y="2669592"/>
            <a:ext cx="4101686" cy="1663174"/>
          </a:xfrm>
          <a:prstGeom prst="rect">
            <a:avLst/>
          </a:prstGeom>
        </p:spPr>
      </p:pic>
      <p:sp>
        <p:nvSpPr>
          <p:cNvPr id="4" name="Rectangle 3"/>
          <p:cNvSpPr/>
          <p:nvPr/>
        </p:nvSpPr>
        <p:spPr>
          <a:xfrm>
            <a:off x="674537" y="562984"/>
            <a:ext cx="8054384" cy="763175"/>
          </a:xfrm>
          <a:prstGeom prst="rect">
            <a:avLst/>
          </a:prstGeom>
          <a:solidFill>
            <a:schemeClr val="bg1"/>
          </a:solidFill>
        </p:spPr>
        <p:txBody>
          <a:bodyPr lIns="0" tIns="0" rIns="0" bIns="0">
            <a:noAutofit/>
          </a:bodyPr>
          <a:lstStyle/>
          <a:p>
            <a:pPr algn="ctr"/>
            <a:r>
              <a:rPr lang="en-US" sz="3299" b="1" dirty="0">
                <a:solidFill>
                  <a:schemeClr val="accent1"/>
                </a:solidFill>
                <a:latin typeface="Arial" panose="020B0604020202020204" pitchFamily="34" charset="0"/>
                <a:cs typeface="Arial" panose="020B0604020202020204" pitchFamily="34" charset="0"/>
              </a:rPr>
              <a:t>Review</a:t>
            </a:r>
          </a:p>
          <a:p>
            <a:pPr algn="ctr"/>
            <a:endParaRPr lang="en-US" sz="3299" b="1" dirty="0">
              <a:solidFill>
                <a:schemeClr val="accent1"/>
              </a:solidFill>
              <a:latin typeface="Arial" panose="020B0604020202020204" pitchFamily="34" charset="0"/>
              <a:cs typeface="Arial" panose="020B0604020202020204" pitchFamily="34" charset="0"/>
            </a:endParaRPr>
          </a:p>
          <a:p>
            <a:pPr algn="ctr">
              <a:lnSpc>
                <a:spcPct val="95000"/>
              </a:lnSpc>
            </a:pPr>
            <a:r>
              <a:rPr lang="en-US" sz="1800" dirty="0">
                <a:latin typeface="Arial" panose="020B0604020202020204" pitchFamily="34" charset="0"/>
                <a:cs typeface="Arial" panose="020B0604020202020204" pitchFamily="34" charset="0"/>
              </a:rPr>
              <a:t>The model does extremely good at predict the abnormal region of for all the test images. At the early stage of training, model reach high accuracy, and then quickly to converge.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9;p16">
            <a:extLst>
              <a:ext uri="{FF2B5EF4-FFF2-40B4-BE49-F238E27FC236}">
                <a16:creationId xmlns:a16="http://schemas.microsoft.com/office/drawing/2014/main" id="{A2B7033C-863E-A3BB-895D-96EF3AEDBB64}"/>
              </a:ext>
            </a:extLst>
          </p:cNvPr>
          <p:cNvSpPr txBox="1">
            <a:spLocks/>
          </p:cNvSpPr>
          <p:nvPr/>
        </p:nvSpPr>
        <p:spPr>
          <a:xfrm>
            <a:off x="2313290" y="4060715"/>
            <a:ext cx="4517419" cy="9813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139700" indent="0">
              <a:spcBef>
                <a:spcPts val="1000"/>
              </a:spcBef>
            </a:pPr>
            <a:r>
              <a:rPr lang="en-US" sz="2000" b="1" dirty="0">
                <a:latin typeface="+mn-lt"/>
              </a:rPr>
              <a:t>  </a:t>
            </a:r>
            <a:r>
              <a:rPr lang="vi-VN" sz="1600" dirty="0">
                <a:latin typeface="+mn-lt"/>
              </a:rPr>
              <a:t>Minh họa hiệu quả của chương trình OCR</a:t>
            </a:r>
          </a:p>
          <a:p>
            <a:pPr marL="139700" indent="0" algn="l">
              <a:spcBef>
                <a:spcPts val="1000"/>
              </a:spcBef>
            </a:pPr>
            <a:endParaRPr lang="en-US" b="1" dirty="0"/>
          </a:p>
          <a:p>
            <a:pPr marL="139700" indent="0" algn="l">
              <a:spcBef>
                <a:spcPts val="1000"/>
              </a:spcBef>
            </a:pPr>
            <a:endParaRPr lang="en-US" b="1" dirty="0"/>
          </a:p>
          <a:p>
            <a:pPr marL="139700" indent="0" algn="l">
              <a:spcBef>
                <a:spcPts val="1000"/>
              </a:spcBef>
            </a:pPr>
            <a:endParaRPr lang="en-US" b="1" dirty="0">
              <a:latin typeface="+mj-lt"/>
            </a:endParaRPr>
          </a:p>
        </p:txBody>
      </p:sp>
      <p:pic>
        <p:nvPicPr>
          <p:cNvPr id="7" name="Picture 6">
            <a:extLst>
              <a:ext uri="{FF2B5EF4-FFF2-40B4-BE49-F238E27FC236}">
                <a16:creationId xmlns:a16="http://schemas.microsoft.com/office/drawing/2014/main" id="{1826F3DE-F2E6-5BD4-103C-3A40DBCAC89B}"/>
              </a:ext>
            </a:extLst>
          </p:cNvPr>
          <p:cNvPicPr>
            <a:picLocks noChangeAspect="1"/>
          </p:cNvPicPr>
          <p:nvPr/>
        </p:nvPicPr>
        <p:blipFill>
          <a:blip r:embed="rId2"/>
          <a:stretch>
            <a:fillRect/>
          </a:stretch>
        </p:blipFill>
        <p:spPr>
          <a:xfrm>
            <a:off x="1553634" y="1309905"/>
            <a:ext cx="6036729" cy="2523689"/>
          </a:xfrm>
          <a:prstGeom prst="rect">
            <a:avLst/>
          </a:prstGeom>
        </p:spPr>
      </p:pic>
      <p:grpSp>
        <p:nvGrpSpPr>
          <p:cNvPr id="14" name="Google Shape;328;p22">
            <a:extLst>
              <a:ext uri="{FF2B5EF4-FFF2-40B4-BE49-F238E27FC236}">
                <a16:creationId xmlns:a16="http://schemas.microsoft.com/office/drawing/2014/main" id="{981960A1-7C43-0997-F451-8132691D6F7E}"/>
              </a:ext>
            </a:extLst>
          </p:cNvPr>
          <p:cNvGrpSpPr/>
          <p:nvPr/>
        </p:nvGrpSpPr>
        <p:grpSpPr>
          <a:xfrm>
            <a:off x="224122" y="86107"/>
            <a:ext cx="2841051" cy="841269"/>
            <a:chOff x="937075" y="1540377"/>
            <a:chExt cx="1806758" cy="807001"/>
          </a:xfrm>
        </p:grpSpPr>
        <p:sp>
          <p:nvSpPr>
            <p:cNvPr id="15" name="Google Shape;331;p22">
              <a:extLst>
                <a:ext uri="{FF2B5EF4-FFF2-40B4-BE49-F238E27FC236}">
                  <a16:creationId xmlns:a16="http://schemas.microsoft.com/office/drawing/2014/main" id="{FC8306F0-307F-ED4D-1C36-053C55D3A0B2}"/>
                </a:ext>
              </a:extLst>
            </p:cNvPr>
            <p:cNvSpPr/>
            <p:nvPr/>
          </p:nvSpPr>
          <p:spPr>
            <a:xfrm>
              <a:off x="937075" y="1606029"/>
              <a:ext cx="438980"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Erica One" panose="020B0604020202020204" charset="0"/>
                  <a:ea typeface="Erica One"/>
                  <a:cs typeface="Erica One"/>
                  <a:sym typeface="Erica One"/>
                </a:rPr>
                <a:t>1</a:t>
              </a:r>
              <a:endParaRPr sz="2000" dirty="0">
                <a:latin typeface="Erica One" panose="020B0604020202020204" charset="0"/>
                <a:ea typeface="Erica One"/>
                <a:cs typeface="Erica One"/>
                <a:sym typeface="Erica One"/>
              </a:endParaRPr>
            </a:p>
          </p:txBody>
        </p:sp>
        <p:sp>
          <p:nvSpPr>
            <p:cNvPr id="16" name="Google Shape;332;p22">
              <a:extLst>
                <a:ext uri="{FF2B5EF4-FFF2-40B4-BE49-F238E27FC236}">
                  <a16:creationId xmlns:a16="http://schemas.microsoft.com/office/drawing/2014/main" id="{0723D6DE-3C27-7E8E-7A5A-36E43E1F2677}"/>
                </a:ext>
              </a:extLst>
            </p:cNvPr>
            <p:cNvSpPr txBox="1"/>
            <p:nvPr/>
          </p:nvSpPr>
          <p:spPr>
            <a:xfrm>
              <a:off x="1258944" y="1540377"/>
              <a:ext cx="1484889" cy="80700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i="0" u="none" strike="noStrike" baseline="0" dirty="0">
                  <a:latin typeface="Erica One" panose="020B0604020202020204" charset="0"/>
                </a:rPr>
                <a:t>Introduction</a:t>
              </a:r>
              <a:endParaRPr sz="2000" dirty="0">
                <a:solidFill>
                  <a:schemeClr val="dk1"/>
                </a:solidFill>
                <a:latin typeface="Erica One" panose="020B0604020202020204" charset="0"/>
                <a:ea typeface="Catamaran"/>
                <a:cs typeface="Catamaran"/>
                <a:sym typeface="Catamaran"/>
              </a:endParaRPr>
            </a:p>
          </p:txBody>
        </p:sp>
      </p:grpSp>
    </p:spTree>
    <p:extLst>
      <p:ext uri="{BB962C8B-B14F-4D97-AF65-F5344CB8AC3E}">
        <p14:creationId xmlns:p14="http://schemas.microsoft.com/office/powerpoint/2010/main" val="2153774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cxnSp>
        <p:nvCxnSpPr>
          <p:cNvPr id="319" name="Google Shape;319;p22"/>
          <p:cNvCxnSpPr>
            <a:cxnSpLocks/>
          </p:cNvCxnSpPr>
          <p:nvPr/>
        </p:nvCxnSpPr>
        <p:spPr>
          <a:xfrm flipV="1">
            <a:off x="6907795" y="3195518"/>
            <a:ext cx="0" cy="646324"/>
          </a:xfrm>
          <a:prstGeom prst="straightConnector1">
            <a:avLst/>
          </a:prstGeom>
          <a:noFill/>
          <a:ln w="9525" cap="flat" cmpd="sng">
            <a:solidFill>
              <a:schemeClr val="dk1"/>
            </a:solidFill>
            <a:prstDash val="solid"/>
            <a:round/>
            <a:headEnd type="oval" w="med" len="med"/>
            <a:tailEnd type="none" w="med" len="med"/>
          </a:ln>
        </p:spPr>
      </p:cxnSp>
      <p:cxnSp>
        <p:nvCxnSpPr>
          <p:cNvPr id="323" name="Google Shape;323;p22"/>
          <p:cNvCxnSpPr/>
          <p:nvPr/>
        </p:nvCxnSpPr>
        <p:spPr>
          <a:xfrm>
            <a:off x="2686649" y="2124499"/>
            <a:ext cx="1079400" cy="807000"/>
          </a:xfrm>
          <a:prstGeom prst="straightConnector1">
            <a:avLst/>
          </a:prstGeom>
          <a:noFill/>
          <a:ln w="9525" cap="flat" cmpd="sng">
            <a:solidFill>
              <a:schemeClr val="dk1"/>
            </a:solidFill>
            <a:prstDash val="solid"/>
            <a:round/>
            <a:headEnd type="none" w="med" len="med"/>
            <a:tailEnd type="none" w="med" len="med"/>
          </a:ln>
        </p:spPr>
      </p:cxnSp>
      <p:cxnSp>
        <p:nvCxnSpPr>
          <p:cNvPr id="324" name="Google Shape;324;p22"/>
          <p:cNvCxnSpPr/>
          <p:nvPr/>
        </p:nvCxnSpPr>
        <p:spPr>
          <a:xfrm>
            <a:off x="5659937" y="2125898"/>
            <a:ext cx="1079400" cy="807000"/>
          </a:xfrm>
          <a:prstGeom prst="straightConnector1">
            <a:avLst/>
          </a:prstGeom>
          <a:noFill/>
          <a:ln w="9525" cap="flat" cmpd="sng">
            <a:solidFill>
              <a:schemeClr val="dk1"/>
            </a:solidFill>
            <a:prstDash val="solid"/>
            <a:round/>
            <a:headEnd type="none" w="med" len="med"/>
            <a:tailEnd type="none" w="med" len="med"/>
          </a:ln>
        </p:spPr>
      </p:cxnSp>
      <p:cxnSp>
        <p:nvCxnSpPr>
          <p:cNvPr id="325" name="Google Shape;325;p22"/>
          <p:cNvCxnSpPr/>
          <p:nvPr/>
        </p:nvCxnSpPr>
        <p:spPr>
          <a:xfrm rot="10800000" flipH="1">
            <a:off x="4179024" y="2133749"/>
            <a:ext cx="1089000" cy="835500"/>
          </a:xfrm>
          <a:prstGeom prst="straightConnector1">
            <a:avLst/>
          </a:prstGeom>
          <a:noFill/>
          <a:ln w="9525" cap="flat" cmpd="sng">
            <a:solidFill>
              <a:schemeClr val="dk1"/>
            </a:solidFill>
            <a:prstDash val="solid"/>
            <a:round/>
            <a:headEnd type="none" w="med" len="med"/>
            <a:tailEnd type="none" w="med" len="med"/>
          </a:ln>
        </p:spPr>
      </p:cxnSp>
      <p:grpSp>
        <p:nvGrpSpPr>
          <p:cNvPr id="328" name="Google Shape;328;p22"/>
          <p:cNvGrpSpPr/>
          <p:nvPr/>
        </p:nvGrpSpPr>
        <p:grpSpPr>
          <a:xfrm>
            <a:off x="1534934" y="1648496"/>
            <a:ext cx="1943887" cy="1802993"/>
            <a:chOff x="729024" y="1606029"/>
            <a:chExt cx="1769100" cy="1729550"/>
          </a:xfrm>
        </p:grpSpPr>
        <p:cxnSp>
          <p:nvCxnSpPr>
            <p:cNvPr id="329" name="Google Shape;329;p22"/>
            <p:cNvCxnSpPr>
              <a:cxnSpLocks/>
            </p:cNvCxnSpPr>
            <p:nvPr/>
          </p:nvCxnSpPr>
          <p:spPr>
            <a:xfrm>
              <a:off x="1599653" y="2177514"/>
              <a:ext cx="0" cy="483000"/>
            </a:xfrm>
            <a:prstGeom prst="straightConnector1">
              <a:avLst/>
            </a:prstGeom>
            <a:noFill/>
            <a:ln w="9525" cap="flat" cmpd="sng">
              <a:solidFill>
                <a:schemeClr val="dk1"/>
              </a:solidFill>
              <a:prstDash val="solid"/>
              <a:round/>
              <a:headEnd type="none" w="med" len="med"/>
              <a:tailEnd type="oval" w="med" len="med"/>
            </a:ln>
          </p:spPr>
        </p:cxnSp>
        <p:sp>
          <p:nvSpPr>
            <p:cNvPr id="331" name="Google Shape;331;p22"/>
            <p:cNvSpPr/>
            <p:nvPr/>
          </p:nvSpPr>
          <p:spPr>
            <a:xfrm>
              <a:off x="1261400" y="1606029"/>
              <a:ext cx="676499"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6">
                      <a:lumMod val="85000"/>
                    </a:schemeClr>
                  </a:solidFill>
                  <a:latin typeface="Erica One" panose="020B0604020202020204" charset="0"/>
                  <a:ea typeface="Erica One"/>
                  <a:cs typeface="Erica One"/>
                  <a:sym typeface="Erica One"/>
                </a:rPr>
                <a:t>1</a:t>
              </a:r>
              <a:endParaRPr sz="2000">
                <a:solidFill>
                  <a:schemeClr val="accent6">
                    <a:lumMod val="85000"/>
                  </a:schemeClr>
                </a:solidFill>
                <a:latin typeface="Erica One" panose="020B0604020202020204" charset="0"/>
                <a:ea typeface="Erica One"/>
                <a:cs typeface="Erica One"/>
                <a:sym typeface="Erica One"/>
              </a:endParaRPr>
            </a:p>
          </p:txBody>
        </p:sp>
        <p:sp>
          <p:nvSpPr>
            <p:cNvPr id="332" name="Google Shape;332;p22"/>
            <p:cNvSpPr txBox="1"/>
            <p:nvPr/>
          </p:nvSpPr>
          <p:spPr>
            <a:xfrm>
              <a:off x="729024" y="2528578"/>
              <a:ext cx="1769100" cy="80700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i="0" u="none" strike="noStrike" baseline="0" dirty="0">
                  <a:solidFill>
                    <a:schemeClr val="accent6">
                      <a:lumMod val="85000"/>
                    </a:schemeClr>
                  </a:solidFill>
                  <a:latin typeface="Erica One" panose="020B0604020202020204" charset="0"/>
                </a:rPr>
                <a:t>Introduction</a:t>
              </a:r>
              <a:endParaRPr sz="2000" dirty="0">
                <a:solidFill>
                  <a:schemeClr val="accent6">
                    <a:lumMod val="85000"/>
                  </a:schemeClr>
                </a:solidFill>
                <a:latin typeface="Erica One" panose="020B0604020202020204" charset="0"/>
                <a:ea typeface="Catamaran"/>
                <a:cs typeface="Catamaran"/>
                <a:sym typeface="Catamaran"/>
              </a:endParaRPr>
            </a:p>
          </p:txBody>
        </p:sp>
      </p:grpSp>
      <p:grpSp>
        <p:nvGrpSpPr>
          <p:cNvPr id="336" name="Google Shape;336;p22"/>
          <p:cNvGrpSpPr/>
          <p:nvPr/>
        </p:nvGrpSpPr>
        <p:grpSpPr>
          <a:xfrm>
            <a:off x="4572000" y="1721939"/>
            <a:ext cx="1769100" cy="1473585"/>
            <a:chOff x="3687451" y="1606029"/>
            <a:chExt cx="1769100" cy="1473585"/>
          </a:xfrm>
        </p:grpSpPr>
        <p:cxnSp>
          <p:nvCxnSpPr>
            <p:cNvPr id="337" name="Google Shape;337;p22"/>
            <p:cNvCxnSpPr>
              <a:stCxn id="338" idx="0"/>
            </p:cNvCxnSpPr>
            <p:nvPr/>
          </p:nvCxnSpPr>
          <p:spPr>
            <a:xfrm rot="10800000">
              <a:off x="4570801" y="2140014"/>
              <a:ext cx="1200" cy="520500"/>
            </a:xfrm>
            <a:prstGeom prst="straightConnector1">
              <a:avLst/>
            </a:prstGeom>
            <a:noFill/>
            <a:ln w="9525" cap="flat" cmpd="sng">
              <a:solidFill>
                <a:schemeClr val="dk1"/>
              </a:solidFill>
              <a:prstDash val="solid"/>
              <a:round/>
              <a:headEnd type="oval" w="med" len="med"/>
              <a:tailEnd type="none" w="med" len="med"/>
            </a:ln>
          </p:spPr>
        </p:cxnSp>
        <p:sp>
          <p:nvSpPr>
            <p:cNvPr id="339" name="Google Shape;339;p22"/>
            <p:cNvSpPr/>
            <p:nvPr/>
          </p:nvSpPr>
          <p:spPr>
            <a:xfrm>
              <a:off x="4233750" y="1606029"/>
              <a:ext cx="676499"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6">
                      <a:lumMod val="85000"/>
                    </a:schemeClr>
                  </a:solidFill>
                  <a:latin typeface="Erica One" panose="020B0604020202020204" charset="0"/>
                  <a:ea typeface="Erica One"/>
                  <a:cs typeface="Erica One"/>
                  <a:sym typeface="Erica One"/>
                </a:rPr>
                <a:t>3</a:t>
              </a:r>
              <a:endParaRPr sz="2000">
                <a:solidFill>
                  <a:schemeClr val="accent6">
                    <a:lumMod val="85000"/>
                  </a:schemeClr>
                </a:solidFill>
                <a:latin typeface="Erica One" panose="020B0604020202020204" charset="0"/>
                <a:ea typeface="Erica One"/>
                <a:cs typeface="Erica One"/>
                <a:sym typeface="Erica One"/>
              </a:endParaRPr>
            </a:p>
          </p:txBody>
        </p:sp>
        <p:sp>
          <p:nvSpPr>
            <p:cNvPr id="338" name="Google Shape;338;p22"/>
            <p:cNvSpPr txBox="1"/>
            <p:nvPr/>
          </p:nvSpPr>
          <p:spPr>
            <a:xfrm>
              <a:off x="3687451" y="2660514"/>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u="none" strike="noStrike" baseline="0" dirty="0">
                  <a:solidFill>
                    <a:schemeClr val="accent6">
                      <a:lumMod val="85000"/>
                    </a:schemeClr>
                  </a:solidFill>
                  <a:latin typeface="Erica One" panose="020B0604020202020204" charset="0"/>
                </a:rPr>
                <a:t>Approach</a:t>
              </a:r>
              <a:endParaRPr sz="2000" dirty="0">
                <a:solidFill>
                  <a:schemeClr val="accent6">
                    <a:lumMod val="85000"/>
                  </a:schemeClr>
                </a:solidFill>
                <a:latin typeface="Erica One" panose="020B0604020202020204" charset="0"/>
                <a:ea typeface="Erica One"/>
                <a:cs typeface="Erica One"/>
                <a:sym typeface="Erica One"/>
              </a:endParaRPr>
            </a:p>
          </p:txBody>
        </p:sp>
      </p:grpSp>
      <p:grpSp>
        <p:nvGrpSpPr>
          <p:cNvPr id="341" name="Google Shape;341;p22"/>
          <p:cNvGrpSpPr/>
          <p:nvPr/>
        </p:nvGrpSpPr>
        <p:grpSpPr>
          <a:xfrm>
            <a:off x="5869628" y="2598897"/>
            <a:ext cx="2072957" cy="1876512"/>
            <a:chOff x="5173626" y="2532204"/>
            <a:chExt cx="1769100" cy="1593502"/>
          </a:xfrm>
        </p:grpSpPr>
        <p:sp>
          <p:nvSpPr>
            <p:cNvPr id="342" name="Google Shape;342;p22"/>
            <p:cNvSpPr/>
            <p:nvPr/>
          </p:nvSpPr>
          <p:spPr>
            <a:xfrm>
              <a:off x="5719925" y="2532204"/>
              <a:ext cx="676499"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6">
                      <a:lumMod val="85000"/>
                    </a:schemeClr>
                  </a:solidFill>
                  <a:latin typeface="Erica One" panose="020B0604020202020204" charset="0"/>
                  <a:ea typeface="Erica One"/>
                  <a:cs typeface="Erica One"/>
                  <a:sym typeface="Erica One"/>
                </a:rPr>
                <a:t>4</a:t>
              </a:r>
              <a:endParaRPr sz="2000">
                <a:solidFill>
                  <a:schemeClr val="accent6">
                    <a:lumMod val="85000"/>
                  </a:schemeClr>
                </a:solidFill>
                <a:latin typeface="Erica One" panose="020B0604020202020204" charset="0"/>
                <a:ea typeface="Erica One"/>
                <a:cs typeface="Erica One"/>
                <a:sym typeface="Erica One"/>
              </a:endParaRPr>
            </a:p>
          </p:txBody>
        </p:sp>
        <p:sp>
          <p:nvSpPr>
            <p:cNvPr id="320" name="Google Shape;320;p22"/>
            <p:cNvSpPr txBox="1"/>
            <p:nvPr/>
          </p:nvSpPr>
          <p:spPr>
            <a:xfrm>
              <a:off x="5173626" y="3706606"/>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0" i="0" u="none" strike="noStrike" baseline="0" dirty="0">
                  <a:solidFill>
                    <a:schemeClr val="accent6">
                      <a:lumMod val="85000"/>
                    </a:schemeClr>
                  </a:solidFill>
                  <a:latin typeface="Erica One" panose="020B0604020202020204" charset="0"/>
                </a:rPr>
                <a:t>Semantic Segmentation</a:t>
              </a:r>
              <a:endParaRPr sz="1900" dirty="0">
                <a:solidFill>
                  <a:schemeClr val="accent6">
                    <a:lumMod val="85000"/>
                  </a:schemeClr>
                </a:solidFill>
                <a:latin typeface="Erica One" panose="020B0604020202020204" charset="0"/>
                <a:ea typeface="Erica One"/>
                <a:cs typeface="Erica One"/>
                <a:sym typeface="Erica One"/>
              </a:endParaRPr>
            </a:p>
          </p:txBody>
        </p:sp>
      </p:grpSp>
      <p:grpSp>
        <p:nvGrpSpPr>
          <p:cNvPr id="344" name="Google Shape;344;p22"/>
          <p:cNvGrpSpPr/>
          <p:nvPr/>
        </p:nvGrpSpPr>
        <p:grpSpPr>
          <a:xfrm>
            <a:off x="3085825" y="2647965"/>
            <a:ext cx="1769100" cy="1827443"/>
            <a:chOff x="2201276" y="2532075"/>
            <a:chExt cx="1769100" cy="1593639"/>
          </a:xfrm>
        </p:grpSpPr>
        <p:cxnSp>
          <p:nvCxnSpPr>
            <p:cNvPr id="345" name="Google Shape;345;p22"/>
            <p:cNvCxnSpPr>
              <a:cxnSpLocks/>
            </p:cNvCxnSpPr>
            <p:nvPr/>
          </p:nvCxnSpPr>
          <p:spPr>
            <a:xfrm flipV="1">
              <a:off x="3085826" y="3125514"/>
              <a:ext cx="0" cy="483567"/>
            </a:xfrm>
            <a:prstGeom prst="straightConnector1">
              <a:avLst/>
            </a:prstGeom>
            <a:noFill/>
            <a:ln w="9525" cap="flat" cmpd="sng">
              <a:solidFill>
                <a:schemeClr val="dk1"/>
              </a:solidFill>
              <a:prstDash val="solid"/>
              <a:round/>
              <a:headEnd type="oval" w="med" len="med"/>
              <a:tailEnd type="none" w="med" len="med"/>
            </a:ln>
          </p:spPr>
        </p:cxnSp>
        <p:sp>
          <p:nvSpPr>
            <p:cNvPr id="347" name="Google Shape;347;p22"/>
            <p:cNvSpPr/>
            <p:nvPr/>
          </p:nvSpPr>
          <p:spPr>
            <a:xfrm>
              <a:off x="2715917" y="2532075"/>
              <a:ext cx="771217" cy="67569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Erica One" panose="020B0604020202020204" charset="0"/>
                  <a:ea typeface="Erica One"/>
                  <a:cs typeface="Erica One"/>
                  <a:sym typeface="Erica One"/>
                </a:rPr>
                <a:t>2</a:t>
              </a:r>
              <a:endParaRPr sz="2000" dirty="0">
                <a:latin typeface="Erica One" panose="020B0604020202020204" charset="0"/>
                <a:ea typeface="Erica One"/>
                <a:cs typeface="Erica One"/>
                <a:sym typeface="Erica One"/>
              </a:endParaRPr>
            </a:p>
          </p:txBody>
        </p:sp>
        <p:sp>
          <p:nvSpPr>
            <p:cNvPr id="346" name="Google Shape;346;p22"/>
            <p:cNvSpPr txBox="1"/>
            <p:nvPr/>
          </p:nvSpPr>
          <p:spPr>
            <a:xfrm>
              <a:off x="2201276" y="3706614"/>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u="none" strike="noStrike" baseline="0" dirty="0">
                  <a:latin typeface="Erica One" panose="020B0604020202020204" charset="0"/>
                </a:rPr>
                <a:t>Related Work</a:t>
              </a:r>
              <a:endParaRPr sz="2000" dirty="0">
                <a:solidFill>
                  <a:schemeClr val="dk1"/>
                </a:solidFill>
                <a:latin typeface="Erica One" panose="020B0604020202020204" charset="0"/>
                <a:ea typeface="Erica One"/>
                <a:cs typeface="Erica One"/>
                <a:sym typeface="Erica One"/>
              </a:endParaRPr>
            </a:p>
          </p:txBody>
        </p:sp>
      </p:grpSp>
      <p:sp>
        <p:nvSpPr>
          <p:cNvPr id="2" name="Google Shape;179;p15">
            <a:extLst>
              <a:ext uri="{FF2B5EF4-FFF2-40B4-BE49-F238E27FC236}">
                <a16:creationId xmlns:a16="http://schemas.microsoft.com/office/drawing/2014/main" id="{41DD7950-D464-F2C6-5877-619079269099}"/>
              </a:ext>
            </a:extLst>
          </p:cNvPr>
          <p:cNvSpPr txBox="1">
            <a:spLocks/>
          </p:cNvSpPr>
          <p:nvPr/>
        </p:nvSpPr>
        <p:spPr>
          <a:xfrm>
            <a:off x="424511" y="276327"/>
            <a:ext cx="8292579" cy="9106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000"/>
              <a:buFont typeface="Erica One"/>
              <a:buNone/>
              <a:defRPr sz="3000" b="0" i="0" u="none" strike="noStrike" cap="none">
                <a:solidFill>
                  <a:schemeClr val="dk1"/>
                </a:solidFill>
                <a:latin typeface="Erica One"/>
                <a:ea typeface="Erica One"/>
                <a:cs typeface="Erica One"/>
                <a:sym typeface="Erica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3200" b="0" i="0" u="none" strike="noStrike" baseline="0" dirty="0">
                <a:latin typeface="Erica One" panose="020B0604020202020204" charset="0"/>
              </a:rPr>
              <a:t>Object-Contextual Representations</a:t>
            </a:r>
            <a:endParaRPr lang="en-US" sz="5400" dirty="0">
              <a:solidFill>
                <a:schemeClr val="bg2">
                  <a:lumMod val="40000"/>
                  <a:lumOff val="60000"/>
                </a:schemeClr>
              </a:solidFill>
              <a:latin typeface="Erica One" panose="020B0604020202020204" charset="0"/>
            </a:endParaRPr>
          </a:p>
        </p:txBody>
      </p:sp>
    </p:spTree>
    <p:extLst>
      <p:ext uri="{BB962C8B-B14F-4D97-AF65-F5344CB8AC3E}">
        <p14:creationId xmlns:p14="http://schemas.microsoft.com/office/powerpoint/2010/main" val="1201158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44;p22">
            <a:extLst>
              <a:ext uri="{FF2B5EF4-FFF2-40B4-BE49-F238E27FC236}">
                <a16:creationId xmlns:a16="http://schemas.microsoft.com/office/drawing/2014/main" id="{B11073E4-DF53-9E26-451B-A9968B16ADC9}"/>
              </a:ext>
            </a:extLst>
          </p:cNvPr>
          <p:cNvGrpSpPr/>
          <p:nvPr/>
        </p:nvGrpSpPr>
        <p:grpSpPr>
          <a:xfrm>
            <a:off x="191655" y="152003"/>
            <a:ext cx="2842555" cy="692474"/>
            <a:chOff x="2780209" y="2567984"/>
            <a:chExt cx="2365084" cy="603879"/>
          </a:xfrm>
        </p:grpSpPr>
        <p:sp>
          <p:nvSpPr>
            <p:cNvPr id="4" name="Google Shape;347;p22">
              <a:extLst>
                <a:ext uri="{FF2B5EF4-FFF2-40B4-BE49-F238E27FC236}">
                  <a16:creationId xmlns:a16="http://schemas.microsoft.com/office/drawing/2014/main" id="{40065C43-24BB-13C9-0D7A-7766408ABA10}"/>
                </a:ext>
              </a:extLst>
            </p:cNvPr>
            <p:cNvSpPr/>
            <p:nvPr/>
          </p:nvSpPr>
          <p:spPr>
            <a:xfrm>
              <a:off x="2780209" y="2567984"/>
              <a:ext cx="595984" cy="60387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Erica One" panose="020B0604020202020204" charset="0"/>
                  <a:ea typeface="Erica One"/>
                  <a:cs typeface="Erica One"/>
                  <a:sym typeface="Erica One"/>
                </a:rPr>
                <a:t>2</a:t>
              </a:r>
              <a:endParaRPr sz="2000" dirty="0">
                <a:latin typeface="Erica One" panose="020B0604020202020204" charset="0"/>
                <a:ea typeface="Erica One"/>
                <a:cs typeface="Erica One"/>
                <a:sym typeface="Erica One"/>
              </a:endParaRPr>
            </a:p>
          </p:txBody>
        </p:sp>
        <p:sp>
          <p:nvSpPr>
            <p:cNvPr id="5" name="Google Shape;346;p22">
              <a:extLst>
                <a:ext uri="{FF2B5EF4-FFF2-40B4-BE49-F238E27FC236}">
                  <a16:creationId xmlns:a16="http://schemas.microsoft.com/office/drawing/2014/main" id="{6E0B0FC2-B229-22F6-9959-ABB8278B14AC}"/>
                </a:ext>
              </a:extLst>
            </p:cNvPr>
            <p:cNvSpPr txBox="1"/>
            <p:nvPr/>
          </p:nvSpPr>
          <p:spPr>
            <a:xfrm>
              <a:off x="3376193" y="2660374"/>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u="none" strike="noStrike" baseline="0" dirty="0">
                  <a:latin typeface="Erica One" panose="020B0604020202020204" charset="0"/>
                </a:rPr>
                <a:t>Related Work</a:t>
              </a:r>
              <a:endParaRPr sz="2000" dirty="0">
                <a:solidFill>
                  <a:schemeClr val="dk1"/>
                </a:solidFill>
                <a:latin typeface="Erica One" panose="020B0604020202020204" charset="0"/>
                <a:ea typeface="Erica One"/>
                <a:cs typeface="Erica One"/>
                <a:sym typeface="Erica One"/>
              </a:endParaRPr>
            </a:p>
          </p:txBody>
        </p:sp>
      </p:grpSp>
      <p:sp>
        <p:nvSpPr>
          <p:cNvPr id="3" name="Google Shape;189;p16">
            <a:extLst>
              <a:ext uri="{FF2B5EF4-FFF2-40B4-BE49-F238E27FC236}">
                <a16:creationId xmlns:a16="http://schemas.microsoft.com/office/drawing/2014/main" id="{92E98BFD-FE01-00C2-E6F3-0214149950DF}"/>
              </a:ext>
            </a:extLst>
          </p:cNvPr>
          <p:cNvSpPr txBox="1">
            <a:spLocks/>
          </p:cNvSpPr>
          <p:nvPr/>
        </p:nvSpPr>
        <p:spPr>
          <a:xfrm>
            <a:off x="544286" y="950422"/>
            <a:ext cx="8055428" cy="38476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139700" indent="0">
              <a:spcBef>
                <a:spcPts val="1000"/>
              </a:spcBef>
            </a:pPr>
            <a:r>
              <a:rPr lang="vi-VN" sz="1600" dirty="0">
                <a:latin typeface="+mn-lt"/>
              </a:rPr>
              <a:t>Phương pháp ngữ cảnh đa quy mô (Multi-scale context)</a:t>
            </a:r>
            <a:r>
              <a:rPr lang="en-US" sz="1600" dirty="0">
                <a:latin typeface="+mn-lt"/>
              </a:rPr>
              <a:t>:</a:t>
            </a:r>
            <a:r>
              <a:rPr lang="vi-VN" sz="1600" dirty="0">
                <a:latin typeface="+mn-lt"/>
              </a:rPr>
              <a:t>được thực hiện bằng cách sử dụng các phép tích chập đặc biệt để bắt các ngữ cảnh đa quy mô. </a:t>
            </a:r>
            <a:endParaRPr lang="en-US" sz="1600" dirty="0">
              <a:latin typeface="+mn-lt"/>
            </a:endParaRPr>
          </a:p>
          <a:p>
            <a:pPr marL="139700" indent="0">
              <a:spcBef>
                <a:spcPts val="1000"/>
              </a:spcBef>
            </a:pPr>
            <a:r>
              <a:rPr lang="en-US" sz="1600" dirty="0">
                <a:latin typeface="+mn-lt"/>
              </a:rPr>
              <a:t>     </a:t>
            </a:r>
            <a:r>
              <a:rPr lang="vi-VN" sz="1600" dirty="0">
                <a:latin typeface="+mn-lt"/>
              </a:rPr>
              <a:t>Phương pháp ngữ cảnh quan hệ (Relational context)</a:t>
            </a:r>
            <a:r>
              <a:rPr lang="en-US" sz="1600" dirty="0">
                <a:latin typeface="+mn-lt"/>
              </a:rPr>
              <a:t>:</a:t>
            </a:r>
            <a:r>
              <a:rPr lang="vi-VN" sz="1600" dirty="0">
                <a:latin typeface="+mn-lt"/>
              </a:rPr>
              <a:t> được thực hiện bằng cách tăng cường biểu diễn cho mỗi điểm ảnh bằng cách tổng hợp các biểu diễn của các điểm ảnh ngữ cảnh, trong đó ngữ cảnh bao gồm tất cả các điểm ảnh. </a:t>
            </a:r>
            <a:endParaRPr lang="en-US" sz="1600" dirty="0">
              <a:latin typeface="+mn-lt"/>
            </a:endParaRPr>
          </a:p>
          <a:p>
            <a:pPr marL="139700" indent="0">
              <a:spcBef>
                <a:spcPts val="1000"/>
              </a:spcBef>
            </a:pPr>
            <a:r>
              <a:rPr lang="en-US" sz="1600" dirty="0">
                <a:latin typeface="+mn-lt"/>
                <a:cs typeface="Arial" panose="020B0604020202020204" pitchFamily="34" charset="0"/>
              </a:rPr>
              <a:t>    P</a:t>
            </a:r>
            <a:r>
              <a:rPr lang="vi-VN" sz="1600" dirty="0">
                <a:latin typeface="+mn-lt"/>
                <a:cs typeface="Arial" panose="020B0604020202020204" pitchFamily="34" charset="0"/>
              </a:rPr>
              <a:t>hương pháp phân đoạn từ thô đến tinh vi</a:t>
            </a:r>
            <a:r>
              <a:rPr lang="en-US" sz="1600" dirty="0">
                <a:latin typeface="+mn-lt"/>
                <a:cs typeface="Arial" panose="020B0604020202020204" pitchFamily="34" charset="0"/>
              </a:rPr>
              <a:t>:</a:t>
            </a:r>
            <a:r>
              <a:rPr lang="vi-VN" sz="1600" dirty="0">
                <a:latin typeface="+mn-lt"/>
                <a:cs typeface="Arial" panose="020B0604020202020204" pitchFamily="34" charset="0"/>
              </a:rPr>
              <a:t> đã được phát triển để dần dần cải thiện các bản đồ phân đoạn từ đồ thô đến tinh vi. Ví dụ, một nghiên cứu trước đây đã coi bản đồ phân đoạn thô như một biểu diễn bổ sung và kết hợp nó với hình ảnh gốc hoặc các biểu diễn khác để tính toán một bản đồ phân đoạn tinh vi.</a:t>
            </a:r>
            <a:endParaRPr lang="en-US" sz="1600" dirty="0">
              <a:latin typeface="+mn-lt"/>
              <a:cs typeface="Arial" panose="020B0604020202020204" pitchFamily="34" charset="0"/>
            </a:endParaRPr>
          </a:p>
          <a:p>
            <a:pPr marL="139700" indent="0">
              <a:spcBef>
                <a:spcPts val="1000"/>
              </a:spcBef>
            </a:pPr>
            <a:r>
              <a:rPr lang="en-US" sz="1600" dirty="0">
                <a:latin typeface="+mn-lt"/>
              </a:rPr>
              <a:t>   P</a:t>
            </a:r>
            <a:r>
              <a:rPr lang="vi-VN" sz="1600" dirty="0">
                <a:latin typeface="+mn-lt"/>
              </a:rPr>
              <a:t>hương pháp phân đoạn theo vùng</a:t>
            </a:r>
            <a:r>
              <a:rPr lang="en-US" sz="1600" dirty="0">
                <a:latin typeface="+mn-lt"/>
              </a:rPr>
              <a:t>: </a:t>
            </a:r>
            <a:r>
              <a:rPr lang="vi-VN" sz="1600" dirty="0">
                <a:latin typeface="+mn-lt"/>
              </a:rPr>
              <a:t>tức là tổ chức các điểm ảnh thành một tập hợp các vùng (thường là siêu điểm ảnh), sau đó phân loại từng vùng để có kết quả phân đoạn hình ảnh. </a:t>
            </a:r>
            <a:endParaRPr lang="en-US" sz="1600" dirty="0">
              <a:latin typeface="+mn-lt"/>
              <a:cs typeface="Arial" panose="020B0604020202020204" pitchFamily="34" charset="0"/>
            </a:endParaRPr>
          </a:p>
        </p:txBody>
      </p:sp>
    </p:spTree>
    <p:extLst>
      <p:ext uri="{BB962C8B-B14F-4D97-AF65-F5344CB8AC3E}">
        <p14:creationId xmlns:p14="http://schemas.microsoft.com/office/powerpoint/2010/main" val="1379093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44;p22">
            <a:extLst>
              <a:ext uri="{FF2B5EF4-FFF2-40B4-BE49-F238E27FC236}">
                <a16:creationId xmlns:a16="http://schemas.microsoft.com/office/drawing/2014/main" id="{B11073E4-DF53-9E26-451B-A9968B16ADC9}"/>
              </a:ext>
            </a:extLst>
          </p:cNvPr>
          <p:cNvGrpSpPr/>
          <p:nvPr/>
        </p:nvGrpSpPr>
        <p:grpSpPr>
          <a:xfrm>
            <a:off x="191655" y="152003"/>
            <a:ext cx="2842555" cy="692474"/>
            <a:chOff x="2780209" y="2567984"/>
            <a:chExt cx="2365084" cy="603879"/>
          </a:xfrm>
        </p:grpSpPr>
        <p:sp>
          <p:nvSpPr>
            <p:cNvPr id="4" name="Google Shape;347;p22">
              <a:extLst>
                <a:ext uri="{FF2B5EF4-FFF2-40B4-BE49-F238E27FC236}">
                  <a16:creationId xmlns:a16="http://schemas.microsoft.com/office/drawing/2014/main" id="{40065C43-24BB-13C9-0D7A-7766408ABA10}"/>
                </a:ext>
              </a:extLst>
            </p:cNvPr>
            <p:cNvSpPr/>
            <p:nvPr/>
          </p:nvSpPr>
          <p:spPr>
            <a:xfrm>
              <a:off x="2780209" y="2567984"/>
              <a:ext cx="595984" cy="60387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Erica One" panose="020B0604020202020204" charset="0"/>
                  <a:ea typeface="Erica One"/>
                  <a:cs typeface="Erica One"/>
                  <a:sym typeface="Erica One"/>
                </a:rPr>
                <a:t>2</a:t>
              </a:r>
              <a:endParaRPr sz="2000" dirty="0">
                <a:latin typeface="Erica One" panose="020B0604020202020204" charset="0"/>
                <a:ea typeface="Erica One"/>
                <a:cs typeface="Erica One"/>
                <a:sym typeface="Erica One"/>
              </a:endParaRPr>
            </a:p>
          </p:txBody>
        </p:sp>
        <p:sp>
          <p:nvSpPr>
            <p:cNvPr id="5" name="Google Shape;346;p22">
              <a:extLst>
                <a:ext uri="{FF2B5EF4-FFF2-40B4-BE49-F238E27FC236}">
                  <a16:creationId xmlns:a16="http://schemas.microsoft.com/office/drawing/2014/main" id="{6E0B0FC2-B229-22F6-9959-ABB8278B14AC}"/>
                </a:ext>
              </a:extLst>
            </p:cNvPr>
            <p:cNvSpPr txBox="1"/>
            <p:nvPr/>
          </p:nvSpPr>
          <p:spPr>
            <a:xfrm>
              <a:off x="3376193" y="2660374"/>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u="none" strike="noStrike" baseline="0" dirty="0">
                  <a:latin typeface="Erica One" panose="020B0604020202020204" charset="0"/>
                </a:rPr>
                <a:t>Related Work</a:t>
              </a:r>
              <a:endParaRPr sz="2000" dirty="0">
                <a:solidFill>
                  <a:schemeClr val="dk1"/>
                </a:solidFill>
                <a:latin typeface="Erica One" panose="020B0604020202020204" charset="0"/>
                <a:ea typeface="Erica One"/>
                <a:cs typeface="Erica One"/>
                <a:sym typeface="Erica One"/>
              </a:endParaRPr>
            </a:p>
          </p:txBody>
        </p:sp>
      </p:grpSp>
      <p:sp>
        <p:nvSpPr>
          <p:cNvPr id="6" name="Google Shape;189;p16">
            <a:extLst>
              <a:ext uri="{FF2B5EF4-FFF2-40B4-BE49-F238E27FC236}">
                <a16:creationId xmlns:a16="http://schemas.microsoft.com/office/drawing/2014/main" id="{11E83F55-3A46-ED82-A2A5-3A4DD504F391}"/>
              </a:ext>
            </a:extLst>
          </p:cNvPr>
          <p:cNvSpPr txBox="1">
            <a:spLocks/>
          </p:cNvSpPr>
          <p:nvPr/>
        </p:nvSpPr>
        <p:spPr>
          <a:xfrm>
            <a:off x="0" y="738534"/>
            <a:ext cx="8795134" cy="6382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139700" indent="0">
              <a:spcBef>
                <a:spcPts val="1000"/>
              </a:spcBef>
            </a:pPr>
            <a:r>
              <a:rPr lang="vi-VN" dirty="0">
                <a:latin typeface="+mn-lt"/>
              </a:rPr>
              <a:t> Minh họa về ngữ cảnh đa quy mô bằng ví dụ ASPP và ngữ cảnh OCR cho điểm ảnh được đánh dấu</a:t>
            </a:r>
            <a:r>
              <a:rPr lang="en-US" dirty="0">
                <a:latin typeface="+mn-lt"/>
              </a:rPr>
              <a:t> </a:t>
            </a:r>
          </a:p>
        </p:txBody>
      </p:sp>
      <p:pic>
        <p:nvPicPr>
          <p:cNvPr id="7" name="Picture 6">
            <a:extLst>
              <a:ext uri="{FF2B5EF4-FFF2-40B4-BE49-F238E27FC236}">
                <a16:creationId xmlns:a16="http://schemas.microsoft.com/office/drawing/2014/main" id="{34B1A2DD-61B5-B52E-1343-7BAE688F20E2}"/>
              </a:ext>
            </a:extLst>
          </p:cNvPr>
          <p:cNvPicPr>
            <a:picLocks noChangeAspect="1"/>
          </p:cNvPicPr>
          <p:nvPr/>
        </p:nvPicPr>
        <p:blipFill>
          <a:blip r:embed="rId3"/>
          <a:stretch>
            <a:fillRect/>
          </a:stretch>
        </p:blipFill>
        <p:spPr>
          <a:xfrm>
            <a:off x="1310357" y="1376807"/>
            <a:ext cx="6523285" cy="1905165"/>
          </a:xfrm>
          <a:prstGeom prst="rect">
            <a:avLst/>
          </a:prstGeom>
        </p:spPr>
      </p:pic>
      <p:sp>
        <p:nvSpPr>
          <p:cNvPr id="8" name="Rectangle 7">
            <a:extLst>
              <a:ext uri="{FF2B5EF4-FFF2-40B4-BE49-F238E27FC236}">
                <a16:creationId xmlns:a16="http://schemas.microsoft.com/office/drawing/2014/main" id="{78B48891-1E8C-3E2B-7980-9E11388D4AF0}"/>
              </a:ext>
            </a:extLst>
          </p:cNvPr>
          <p:cNvSpPr/>
          <p:nvPr/>
        </p:nvSpPr>
        <p:spPr>
          <a:xfrm>
            <a:off x="116115" y="2757713"/>
            <a:ext cx="8868228" cy="1897955"/>
          </a:xfrm>
          <a:prstGeom prst="rect">
            <a:avLst/>
          </a:prstGeom>
        </p:spPr>
        <p:txBody>
          <a:bodyPr wrap="square">
            <a:spAutoFit/>
          </a:bodyPr>
          <a:lstStyle/>
          <a:p>
            <a:pPr marL="139700" lvl="0" indent="0">
              <a:spcBef>
                <a:spcPts val="1000"/>
              </a:spcBef>
              <a:buNone/>
            </a:pPr>
            <a:endParaRPr lang="en-US" dirty="0">
              <a:latin typeface="+mj-lt"/>
            </a:endParaRPr>
          </a:p>
          <a:p>
            <a:pPr marL="139700" lvl="0" indent="0">
              <a:spcBef>
                <a:spcPts val="1000"/>
              </a:spcBef>
              <a:buNone/>
            </a:pPr>
            <a:endParaRPr lang="en-US" dirty="0">
              <a:latin typeface="+mj-lt"/>
            </a:endParaRPr>
          </a:p>
          <a:p>
            <a:pPr marL="139700" lvl="0" indent="0">
              <a:spcBef>
                <a:spcPts val="1000"/>
              </a:spcBef>
              <a:buNone/>
            </a:pPr>
            <a:r>
              <a:rPr lang="vi-VN" dirty="0">
                <a:latin typeface="+mn-lt"/>
              </a:rPr>
              <a:t>ASPP: Ngữ cảnh là một tập hợp các điểm ảnh được lấy mẫu một cách thưa thớtđược đánh dấu bằng</a:t>
            </a:r>
          </a:p>
          <a:p>
            <a:pPr marL="139700" lvl="0" indent="0">
              <a:spcBef>
                <a:spcPts val="1000"/>
              </a:spcBef>
              <a:buNone/>
            </a:pPr>
            <a:r>
              <a:rPr lang="vi-VN" dirty="0">
                <a:latin typeface="+mn-lt"/>
              </a:rPr>
              <a:t>OCR : Ngữ cảnh dự kiến là một tập hợp các điểm ảnh nằm trong vùng đối tượng được đánh dấu bằng màu xanh lam</a:t>
            </a:r>
            <a:r>
              <a:rPr lang="vi-VN" sz="1200" dirty="0">
                <a:latin typeface="+mj-lt"/>
              </a:rPr>
              <a:t>.</a:t>
            </a:r>
          </a:p>
          <a:p>
            <a:pPr marL="139700" lvl="0" indent="0">
              <a:spcBef>
                <a:spcPts val="1000"/>
              </a:spcBef>
              <a:buNone/>
            </a:pPr>
            <a:endParaRPr lang="en-US" dirty="0">
              <a:latin typeface="+mj-lt"/>
            </a:endParaRPr>
          </a:p>
        </p:txBody>
      </p:sp>
      <p:pic>
        <p:nvPicPr>
          <p:cNvPr id="9" name="Picture 8">
            <a:extLst>
              <a:ext uri="{FF2B5EF4-FFF2-40B4-BE49-F238E27FC236}">
                <a16:creationId xmlns:a16="http://schemas.microsoft.com/office/drawing/2014/main" id="{A55CEC2B-5410-6754-0F5A-CD045B92DDCB}"/>
              </a:ext>
            </a:extLst>
          </p:cNvPr>
          <p:cNvPicPr>
            <a:picLocks noChangeAspect="1"/>
          </p:cNvPicPr>
          <p:nvPr/>
        </p:nvPicPr>
        <p:blipFill>
          <a:blip r:embed="rId4"/>
          <a:stretch>
            <a:fillRect/>
          </a:stretch>
        </p:blipFill>
        <p:spPr>
          <a:xfrm>
            <a:off x="8479013" y="957333"/>
            <a:ext cx="215356" cy="200673"/>
          </a:xfrm>
          <a:prstGeom prst="rect">
            <a:avLst/>
          </a:prstGeom>
        </p:spPr>
      </p:pic>
      <p:pic>
        <p:nvPicPr>
          <p:cNvPr id="10" name="Picture 9">
            <a:extLst>
              <a:ext uri="{FF2B5EF4-FFF2-40B4-BE49-F238E27FC236}">
                <a16:creationId xmlns:a16="http://schemas.microsoft.com/office/drawing/2014/main" id="{625571EB-24F4-B7E6-9922-FDDACD948449}"/>
              </a:ext>
            </a:extLst>
          </p:cNvPr>
          <p:cNvPicPr>
            <a:picLocks noChangeAspect="1"/>
          </p:cNvPicPr>
          <p:nvPr/>
        </p:nvPicPr>
        <p:blipFill rotWithShape="1">
          <a:blip r:embed="rId5"/>
          <a:srcRect l="12992" t="15274" r="61521" b="25248"/>
          <a:stretch/>
        </p:blipFill>
        <p:spPr>
          <a:xfrm>
            <a:off x="8380620" y="3539189"/>
            <a:ext cx="190775" cy="177617"/>
          </a:xfrm>
          <a:prstGeom prst="rect">
            <a:avLst/>
          </a:prstGeom>
        </p:spPr>
      </p:pic>
      <p:pic>
        <p:nvPicPr>
          <p:cNvPr id="11" name="Picture 10">
            <a:extLst>
              <a:ext uri="{FF2B5EF4-FFF2-40B4-BE49-F238E27FC236}">
                <a16:creationId xmlns:a16="http://schemas.microsoft.com/office/drawing/2014/main" id="{76E8DC9D-FD75-3109-7B64-C5705CB0A4B0}"/>
              </a:ext>
            </a:extLst>
          </p:cNvPr>
          <p:cNvPicPr>
            <a:picLocks noChangeAspect="1"/>
          </p:cNvPicPr>
          <p:nvPr/>
        </p:nvPicPr>
        <p:blipFill rotWithShape="1">
          <a:blip r:embed="rId5"/>
          <a:srcRect l="71021" t="7245" r="1734" b="20061"/>
          <a:stretch/>
        </p:blipFill>
        <p:spPr>
          <a:xfrm>
            <a:off x="1208391" y="4039148"/>
            <a:ext cx="203931" cy="217088"/>
          </a:xfrm>
          <a:prstGeom prst="rect">
            <a:avLst/>
          </a:prstGeom>
        </p:spPr>
      </p:pic>
    </p:spTree>
    <p:extLst>
      <p:ext uri="{BB962C8B-B14F-4D97-AF65-F5344CB8AC3E}">
        <p14:creationId xmlns:p14="http://schemas.microsoft.com/office/powerpoint/2010/main" val="1519182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DFD44C-DF1B-0ABD-1CA4-CAEDB30B1BAC}"/>
              </a:ext>
            </a:extLst>
          </p:cNvPr>
          <p:cNvSpPr txBox="1"/>
          <p:nvPr/>
        </p:nvSpPr>
        <p:spPr>
          <a:xfrm>
            <a:off x="425976" y="844477"/>
            <a:ext cx="8137502" cy="3960058"/>
          </a:xfrm>
          <a:prstGeom prst="rect">
            <a:avLst/>
          </a:prstGeom>
          <a:noFill/>
        </p:spPr>
        <p:txBody>
          <a:bodyPr wrap="square">
            <a:spAutoFit/>
          </a:bodyPr>
          <a:lstStyle/>
          <a:p>
            <a:pPr marL="139700" lvl="0" indent="0" algn="ctr">
              <a:spcBef>
                <a:spcPts val="1000"/>
              </a:spcBef>
              <a:buNone/>
            </a:pPr>
            <a:r>
              <a:rPr lang="vi-VN" dirty="0">
                <a:latin typeface="+mn-lt"/>
                <a:cs typeface="Arial" panose="020B0604020202020204" pitchFamily="34" charset="0"/>
              </a:rPr>
              <a:t>Miêu tả quy trình của OCR. </a:t>
            </a:r>
            <a:endParaRPr lang="en-US" dirty="0">
              <a:latin typeface="+mn-lt"/>
              <a:cs typeface="Arial" panose="020B0604020202020204" pitchFamily="34" charset="0"/>
            </a:endParaRPr>
          </a:p>
          <a:p>
            <a:pPr marL="139700" lvl="0" indent="0" algn="ctr">
              <a:spcBef>
                <a:spcPts val="1000"/>
              </a:spcBef>
              <a:buNone/>
            </a:pPr>
            <a:endParaRPr lang="en-US" dirty="0">
              <a:latin typeface="+mn-lt"/>
              <a:cs typeface="Arial" panose="020B0604020202020204" pitchFamily="34" charset="0"/>
            </a:endParaRPr>
          </a:p>
          <a:p>
            <a:pPr marL="139700" lvl="0" indent="0" algn="ctr">
              <a:spcBef>
                <a:spcPts val="1000"/>
              </a:spcBef>
              <a:buNone/>
            </a:pPr>
            <a:endParaRPr lang="en-US" dirty="0">
              <a:latin typeface="+mn-lt"/>
              <a:cs typeface="Arial" panose="020B0604020202020204" pitchFamily="34" charset="0"/>
            </a:endParaRPr>
          </a:p>
          <a:p>
            <a:pPr marL="139700" lvl="0" indent="0" algn="ctr">
              <a:spcBef>
                <a:spcPts val="1000"/>
              </a:spcBef>
              <a:buNone/>
            </a:pPr>
            <a:endParaRPr lang="en-US" dirty="0">
              <a:latin typeface="+mn-lt"/>
              <a:cs typeface="Arial" panose="020B0604020202020204" pitchFamily="34" charset="0"/>
            </a:endParaRPr>
          </a:p>
          <a:p>
            <a:pPr marL="139700" lvl="0" indent="0" algn="ctr">
              <a:spcBef>
                <a:spcPts val="1000"/>
              </a:spcBef>
              <a:buNone/>
            </a:pPr>
            <a:endParaRPr lang="en-US" dirty="0">
              <a:latin typeface="+mn-lt"/>
              <a:cs typeface="Arial" panose="020B0604020202020204" pitchFamily="34" charset="0"/>
            </a:endParaRPr>
          </a:p>
          <a:p>
            <a:pPr marL="139700" lvl="0" indent="0" algn="ctr">
              <a:spcBef>
                <a:spcPts val="1000"/>
              </a:spcBef>
              <a:buNone/>
            </a:pPr>
            <a:endParaRPr lang="en-US" dirty="0">
              <a:latin typeface="+mn-lt"/>
              <a:cs typeface="Arial" panose="020B0604020202020204" pitchFamily="34" charset="0"/>
            </a:endParaRPr>
          </a:p>
          <a:p>
            <a:pPr marL="139700" lvl="0" indent="0" algn="ctr">
              <a:spcBef>
                <a:spcPts val="1000"/>
              </a:spcBef>
              <a:buNone/>
            </a:pPr>
            <a:endParaRPr lang="en-US" dirty="0">
              <a:latin typeface="+mn-lt"/>
              <a:cs typeface="Arial" panose="020B0604020202020204" pitchFamily="34" charset="0"/>
            </a:endParaRPr>
          </a:p>
          <a:p>
            <a:pPr marL="139700" lvl="0" indent="0">
              <a:spcBef>
                <a:spcPts val="1000"/>
              </a:spcBef>
              <a:buNone/>
            </a:pPr>
            <a:r>
              <a:rPr lang="en-US" dirty="0">
                <a:latin typeface="+mn-lt"/>
                <a:cs typeface="Arial" panose="020B0604020202020204" pitchFamily="34" charset="0"/>
              </a:rPr>
              <a:t> </a:t>
            </a:r>
          </a:p>
          <a:p>
            <a:pPr marL="139700" lvl="0" indent="0">
              <a:spcBef>
                <a:spcPts val="1000"/>
              </a:spcBef>
              <a:buNone/>
            </a:pPr>
            <a:r>
              <a:rPr lang="en-US" dirty="0">
                <a:latin typeface="+mn-lt"/>
                <a:cs typeface="Arial" panose="020B0604020202020204" pitchFamily="34" charset="0"/>
              </a:rPr>
              <a:t> 	</a:t>
            </a:r>
            <a:r>
              <a:rPr lang="vi-VN" dirty="0">
                <a:latin typeface="+mn-lt"/>
                <a:cs typeface="Arial" panose="020B0604020202020204" pitchFamily="34" charset="0"/>
              </a:rPr>
              <a:t>(i) Tạo ra các vùng đối tượng mềm trong hộp đường kẻ màu hồng.</a:t>
            </a:r>
            <a:endParaRPr lang="en-US" dirty="0">
              <a:latin typeface="+mn-lt"/>
              <a:cs typeface="Arial" panose="020B0604020202020204" pitchFamily="34" charset="0"/>
            </a:endParaRPr>
          </a:p>
          <a:p>
            <a:pPr marL="139700" lvl="0" indent="0">
              <a:spcBef>
                <a:spcPts val="1000"/>
              </a:spcBef>
              <a:buNone/>
            </a:pPr>
            <a:r>
              <a:rPr lang="vi-VN" dirty="0">
                <a:latin typeface="+mn-lt"/>
                <a:cs typeface="Arial" panose="020B0604020202020204" pitchFamily="34" charset="0"/>
              </a:rPr>
              <a:t> </a:t>
            </a:r>
            <a:r>
              <a:rPr lang="en-US" dirty="0">
                <a:latin typeface="+mn-lt"/>
                <a:cs typeface="Arial" panose="020B0604020202020204" pitchFamily="34" charset="0"/>
              </a:rPr>
              <a:t>	</a:t>
            </a:r>
            <a:r>
              <a:rPr lang="vi-VN" dirty="0">
                <a:latin typeface="+mn-lt"/>
                <a:cs typeface="Arial" panose="020B0604020202020204" pitchFamily="34" charset="0"/>
              </a:rPr>
              <a:t>(ii) Ước lượng các biểu diễn của vùng đối tượng trong hộp đường kẻ màu tím. </a:t>
            </a:r>
            <a:endParaRPr lang="en-US" dirty="0">
              <a:latin typeface="+mn-lt"/>
              <a:cs typeface="Arial" panose="020B0604020202020204" pitchFamily="34" charset="0"/>
            </a:endParaRPr>
          </a:p>
          <a:p>
            <a:pPr marL="139700" lvl="0" indent="0">
              <a:spcBef>
                <a:spcPts val="1000"/>
              </a:spcBef>
              <a:buNone/>
            </a:pPr>
            <a:r>
              <a:rPr lang="en-US" dirty="0">
                <a:latin typeface="+mn-lt"/>
                <a:cs typeface="Arial" panose="020B0604020202020204" pitchFamily="34" charset="0"/>
              </a:rPr>
              <a:t> 	</a:t>
            </a:r>
            <a:r>
              <a:rPr lang="vi-VN" dirty="0">
                <a:latin typeface="+mn-lt"/>
                <a:cs typeface="Arial" panose="020B0604020202020204" pitchFamily="34" charset="0"/>
              </a:rPr>
              <a:t>(iii) Tính toán các biểu diễn ngữ cảnh đối tượng và các biểu diễn được tăng cường trong hộp đường kẻ màu cam. </a:t>
            </a:r>
          </a:p>
        </p:txBody>
      </p:sp>
      <p:grpSp>
        <p:nvGrpSpPr>
          <p:cNvPr id="7" name="Google Shape;344;p22">
            <a:extLst>
              <a:ext uri="{FF2B5EF4-FFF2-40B4-BE49-F238E27FC236}">
                <a16:creationId xmlns:a16="http://schemas.microsoft.com/office/drawing/2014/main" id="{CF9F56C3-A087-E8B3-158A-1F80E6D46311}"/>
              </a:ext>
            </a:extLst>
          </p:cNvPr>
          <p:cNvGrpSpPr/>
          <p:nvPr/>
        </p:nvGrpSpPr>
        <p:grpSpPr>
          <a:xfrm>
            <a:off x="191655" y="152003"/>
            <a:ext cx="2842555" cy="692474"/>
            <a:chOff x="2780209" y="2567984"/>
            <a:chExt cx="2365084" cy="603879"/>
          </a:xfrm>
        </p:grpSpPr>
        <p:sp>
          <p:nvSpPr>
            <p:cNvPr id="8" name="Google Shape;347;p22">
              <a:extLst>
                <a:ext uri="{FF2B5EF4-FFF2-40B4-BE49-F238E27FC236}">
                  <a16:creationId xmlns:a16="http://schemas.microsoft.com/office/drawing/2014/main" id="{84C9F41B-6E4C-49A9-457A-FDA33D92C3FB}"/>
                </a:ext>
              </a:extLst>
            </p:cNvPr>
            <p:cNvSpPr/>
            <p:nvPr/>
          </p:nvSpPr>
          <p:spPr>
            <a:xfrm>
              <a:off x="2780209" y="2567984"/>
              <a:ext cx="595984" cy="603879"/>
            </a:xfrm>
            <a:custGeom>
              <a:avLst/>
              <a:gdLst/>
              <a:ahLst/>
              <a:cxnLst/>
              <a:rect l="l" t="t" r="r" b="b"/>
              <a:pathLst>
                <a:path w="23689" h="23661" extrusionOk="0">
                  <a:moveTo>
                    <a:pt x="11858" y="0"/>
                  </a:moveTo>
                  <a:cubicBezTo>
                    <a:pt x="11242" y="0"/>
                    <a:pt x="10760" y="1204"/>
                    <a:pt x="10172" y="1312"/>
                  </a:cubicBezTo>
                  <a:cubicBezTo>
                    <a:pt x="10150" y="1315"/>
                    <a:pt x="10127" y="1316"/>
                    <a:pt x="10104" y="1316"/>
                  </a:cubicBezTo>
                  <a:cubicBezTo>
                    <a:pt x="9585" y="1316"/>
                    <a:pt x="8834" y="544"/>
                    <a:pt x="8317" y="544"/>
                  </a:cubicBezTo>
                  <a:cubicBezTo>
                    <a:pt x="8273" y="544"/>
                    <a:pt x="8231" y="550"/>
                    <a:pt x="8191" y="562"/>
                  </a:cubicBezTo>
                  <a:cubicBezTo>
                    <a:pt x="7629" y="749"/>
                    <a:pt x="7522" y="2061"/>
                    <a:pt x="7013" y="2329"/>
                  </a:cubicBezTo>
                  <a:cubicBezTo>
                    <a:pt x="6928" y="2374"/>
                    <a:pt x="6824" y="2391"/>
                    <a:pt x="6708" y="2391"/>
                  </a:cubicBezTo>
                  <a:cubicBezTo>
                    <a:pt x="6279" y="2391"/>
                    <a:pt x="5687" y="2149"/>
                    <a:pt x="5249" y="2149"/>
                  </a:cubicBezTo>
                  <a:cubicBezTo>
                    <a:pt x="5102" y="2149"/>
                    <a:pt x="4972" y="2176"/>
                    <a:pt x="4872" y="2248"/>
                  </a:cubicBezTo>
                  <a:cubicBezTo>
                    <a:pt x="4417" y="2596"/>
                    <a:pt x="4711" y="3881"/>
                    <a:pt x="4310" y="4282"/>
                  </a:cubicBezTo>
                  <a:cubicBezTo>
                    <a:pt x="3882" y="4711"/>
                    <a:pt x="2624" y="4390"/>
                    <a:pt x="2276" y="4871"/>
                  </a:cubicBezTo>
                  <a:cubicBezTo>
                    <a:pt x="1928" y="5353"/>
                    <a:pt x="2597" y="6450"/>
                    <a:pt x="2356" y="6986"/>
                  </a:cubicBezTo>
                  <a:cubicBezTo>
                    <a:pt x="2088" y="7521"/>
                    <a:pt x="777" y="7601"/>
                    <a:pt x="589" y="8163"/>
                  </a:cubicBezTo>
                  <a:cubicBezTo>
                    <a:pt x="402" y="8726"/>
                    <a:pt x="1419" y="9582"/>
                    <a:pt x="1312" y="10171"/>
                  </a:cubicBezTo>
                  <a:cubicBezTo>
                    <a:pt x="1232" y="10760"/>
                    <a:pt x="1" y="11215"/>
                    <a:pt x="1" y="11830"/>
                  </a:cubicBezTo>
                  <a:cubicBezTo>
                    <a:pt x="1" y="12446"/>
                    <a:pt x="1232" y="12928"/>
                    <a:pt x="1312" y="13517"/>
                  </a:cubicBezTo>
                  <a:cubicBezTo>
                    <a:pt x="1419" y="14079"/>
                    <a:pt x="402" y="14935"/>
                    <a:pt x="589" y="15497"/>
                  </a:cubicBezTo>
                  <a:cubicBezTo>
                    <a:pt x="777" y="16033"/>
                    <a:pt x="2088" y="16166"/>
                    <a:pt x="2356" y="16675"/>
                  </a:cubicBezTo>
                  <a:cubicBezTo>
                    <a:pt x="2597" y="17183"/>
                    <a:pt x="1928" y="18308"/>
                    <a:pt x="2276" y="18789"/>
                  </a:cubicBezTo>
                  <a:cubicBezTo>
                    <a:pt x="2624" y="19271"/>
                    <a:pt x="3882" y="18950"/>
                    <a:pt x="4310" y="19378"/>
                  </a:cubicBezTo>
                  <a:cubicBezTo>
                    <a:pt x="4738" y="19780"/>
                    <a:pt x="4417" y="21064"/>
                    <a:pt x="4872" y="21412"/>
                  </a:cubicBezTo>
                  <a:cubicBezTo>
                    <a:pt x="4972" y="21485"/>
                    <a:pt x="5101" y="21512"/>
                    <a:pt x="5246" y="21512"/>
                  </a:cubicBezTo>
                  <a:cubicBezTo>
                    <a:pt x="5680" y="21512"/>
                    <a:pt x="6263" y="21269"/>
                    <a:pt x="6698" y="21269"/>
                  </a:cubicBezTo>
                  <a:cubicBezTo>
                    <a:pt x="6816" y="21269"/>
                    <a:pt x="6923" y="21287"/>
                    <a:pt x="7013" y="21332"/>
                  </a:cubicBezTo>
                  <a:cubicBezTo>
                    <a:pt x="7549" y="21600"/>
                    <a:pt x="7629" y="22911"/>
                    <a:pt x="8191" y="23099"/>
                  </a:cubicBezTo>
                  <a:cubicBezTo>
                    <a:pt x="8233" y="23111"/>
                    <a:pt x="8277" y="23116"/>
                    <a:pt x="8322" y="23116"/>
                  </a:cubicBezTo>
                  <a:cubicBezTo>
                    <a:pt x="8853" y="23116"/>
                    <a:pt x="9564" y="22345"/>
                    <a:pt x="10101" y="22345"/>
                  </a:cubicBezTo>
                  <a:cubicBezTo>
                    <a:pt x="10125" y="22345"/>
                    <a:pt x="10149" y="22346"/>
                    <a:pt x="10172" y="22349"/>
                  </a:cubicBezTo>
                  <a:cubicBezTo>
                    <a:pt x="10760" y="22456"/>
                    <a:pt x="11242" y="23661"/>
                    <a:pt x="11858" y="23661"/>
                  </a:cubicBezTo>
                  <a:cubicBezTo>
                    <a:pt x="12447" y="23661"/>
                    <a:pt x="12955" y="22456"/>
                    <a:pt x="13517" y="22349"/>
                  </a:cubicBezTo>
                  <a:cubicBezTo>
                    <a:pt x="13540" y="22346"/>
                    <a:pt x="13564" y="22345"/>
                    <a:pt x="13588" y="22345"/>
                  </a:cubicBezTo>
                  <a:cubicBezTo>
                    <a:pt x="14127" y="22345"/>
                    <a:pt x="14858" y="23116"/>
                    <a:pt x="15372" y="23116"/>
                  </a:cubicBezTo>
                  <a:cubicBezTo>
                    <a:pt x="15416" y="23116"/>
                    <a:pt x="15458" y="23111"/>
                    <a:pt x="15498" y="23099"/>
                  </a:cubicBezTo>
                  <a:cubicBezTo>
                    <a:pt x="16060" y="22911"/>
                    <a:pt x="16167" y="21600"/>
                    <a:pt x="16676" y="21332"/>
                  </a:cubicBezTo>
                  <a:cubicBezTo>
                    <a:pt x="16766" y="21287"/>
                    <a:pt x="16873" y="21269"/>
                    <a:pt x="16990" y="21269"/>
                  </a:cubicBezTo>
                  <a:cubicBezTo>
                    <a:pt x="17426" y="21269"/>
                    <a:pt x="18009" y="21512"/>
                    <a:pt x="18443" y="21512"/>
                  </a:cubicBezTo>
                  <a:cubicBezTo>
                    <a:pt x="18588" y="21512"/>
                    <a:pt x="18716" y="21485"/>
                    <a:pt x="18817" y="21412"/>
                  </a:cubicBezTo>
                  <a:cubicBezTo>
                    <a:pt x="19272" y="21064"/>
                    <a:pt x="18977" y="19780"/>
                    <a:pt x="19379" y="19378"/>
                  </a:cubicBezTo>
                  <a:cubicBezTo>
                    <a:pt x="19807" y="18950"/>
                    <a:pt x="21092" y="19271"/>
                    <a:pt x="21413" y="18789"/>
                  </a:cubicBezTo>
                  <a:cubicBezTo>
                    <a:pt x="21761" y="18308"/>
                    <a:pt x="21092" y="17210"/>
                    <a:pt x="21333" y="16675"/>
                  </a:cubicBezTo>
                  <a:cubicBezTo>
                    <a:pt x="21600" y="16140"/>
                    <a:pt x="22912" y="16059"/>
                    <a:pt x="23099" y="15497"/>
                  </a:cubicBezTo>
                  <a:cubicBezTo>
                    <a:pt x="23287" y="14935"/>
                    <a:pt x="22270" y="14079"/>
                    <a:pt x="22377" y="13517"/>
                  </a:cubicBezTo>
                  <a:cubicBezTo>
                    <a:pt x="22484" y="12928"/>
                    <a:pt x="23688" y="12419"/>
                    <a:pt x="23688" y="11830"/>
                  </a:cubicBezTo>
                  <a:cubicBezTo>
                    <a:pt x="23688" y="11242"/>
                    <a:pt x="22457" y="10733"/>
                    <a:pt x="22377" y="10171"/>
                  </a:cubicBezTo>
                  <a:cubicBezTo>
                    <a:pt x="22296" y="9582"/>
                    <a:pt x="23287" y="8726"/>
                    <a:pt x="23099" y="8163"/>
                  </a:cubicBezTo>
                  <a:cubicBezTo>
                    <a:pt x="22939" y="7601"/>
                    <a:pt x="21600" y="7494"/>
                    <a:pt x="21333" y="6986"/>
                  </a:cubicBezTo>
                  <a:cubicBezTo>
                    <a:pt x="21065" y="6477"/>
                    <a:pt x="21761" y="5353"/>
                    <a:pt x="21413" y="4871"/>
                  </a:cubicBezTo>
                  <a:cubicBezTo>
                    <a:pt x="21092" y="4390"/>
                    <a:pt x="19807" y="4711"/>
                    <a:pt x="19379" y="4282"/>
                  </a:cubicBezTo>
                  <a:cubicBezTo>
                    <a:pt x="18977" y="3881"/>
                    <a:pt x="19272" y="2596"/>
                    <a:pt x="18817" y="2248"/>
                  </a:cubicBezTo>
                  <a:cubicBezTo>
                    <a:pt x="18716" y="2176"/>
                    <a:pt x="18588" y="2149"/>
                    <a:pt x="18443" y="2149"/>
                  </a:cubicBezTo>
                  <a:cubicBezTo>
                    <a:pt x="18009" y="2149"/>
                    <a:pt x="17426" y="2391"/>
                    <a:pt x="16990" y="2391"/>
                  </a:cubicBezTo>
                  <a:cubicBezTo>
                    <a:pt x="16873" y="2391"/>
                    <a:pt x="16766" y="2374"/>
                    <a:pt x="16676" y="2329"/>
                  </a:cubicBezTo>
                  <a:cubicBezTo>
                    <a:pt x="16167" y="2061"/>
                    <a:pt x="16060" y="749"/>
                    <a:pt x="15498" y="562"/>
                  </a:cubicBezTo>
                  <a:cubicBezTo>
                    <a:pt x="15450" y="546"/>
                    <a:pt x="15401" y="539"/>
                    <a:pt x="15350" y="539"/>
                  </a:cubicBezTo>
                  <a:cubicBezTo>
                    <a:pt x="14820" y="539"/>
                    <a:pt x="14118" y="1316"/>
                    <a:pt x="13586" y="1316"/>
                  </a:cubicBezTo>
                  <a:cubicBezTo>
                    <a:pt x="13563" y="1316"/>
                    <a:pt x="13540" y="1315"/>
                    <a:pt x="13517" y="1312"/>
                  </a:cubicBezTo>
                  <a:cubicBezTo>
                    <a:pt x="12928" y="1204"/>
                    <a:pt x="12447" y="0"/>
                    <a:pt x="1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Erica One" panose="020B0604020202020204" charset="0"/>
                  <a:ea typeface="Erica One"/>
                  <a:cs typeface="Erica One"/>
                  <a:sym typeface="Erica One"/>
                </a:rPr>
                <a:t>2</a:t>
              </a:r>
              <a:endParaRPr sz="2000" dirty="0">
                <a:latin typeface="Erica One" panose="020B0604020202020204" charset="0"/>
                <a:ea typeface="Erica One"/>
                <a:cs typeface="Erica One"/>
                <a:sym typeface="Erica One"/>
              </a:endParaRPr>
            </a:p>
          </p:txBody>
        </p:sp>
        <p:sp>
          <p:nvSpPr>
            <p:cNvPr id="9" name="Google Shape;346;p22">
              <a:extLst>
                <a:ext uri="{FF2B5EF4-FFF2-40B4-BE49-F238E27FC236}">
                  <a16:creationId xmlns:a16="http://schemas.microsoft.com/office/drawing/2014/main" id="{C519E1E5-FA19-95C4-D638-73D62C84F0E8}"/>
                </a:ext>
              </a:extLst>
            </p:cNvPr>
            <p:cNvSpPr txBox="1"/>
            <p:nvPr/>
          </p:nvSpPr>
          <p:spPr>
            <a:xfrm>
              <a:off x="3376193" y="2660374"/>
              <a:ext cx="17691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0" u="none" strike="noStrike" baseline="0" dirty="0">
                  <a:latin typeface="Erica One" panose="020B0604020202020204" charset="0"/>
                </a:rPr>
                <a:t>Related Work</a:t>
              </a:r>
              <a:endParaRPr sz="2000" dirty="0">
                <a:solidFill>
                  <a:schemeClr val="dk1"/>
                </a:solidFill>
                <a:latin typeface="Erica One" panose="020B0604020202020204" charset="0"/>
                <a:ea typeface="Erica One"/>
                <a:cs typeface="Erica One"/>
                <a:sym typeface="Erica One"/>
              </a:endParaRPr>
            </a:p>
          </p:txBody>
        </p:sp>
      </p:grpSp>
      <p:pic>
        <p:nvPicPr>
          <p:cNvPr id="10" name="Picture 9">
            <a:extLst>
              <a:ext uri="{FF2B5EF4-FFF2-40B4-BE49-F238E27FC236}">
                <a16:creationId xmlns:a16="http://schemas.microsoft.com/office/drawing/2014/main" id="{4DC63D1C-5A62-E276-AE6D-4C4314E6D651}"/>
              </a:ext>
            </a:extLst>
          </p:cNvPr>
          <p:cNvPicPr>
            <a:picLocks noChangeAspect="1"/>
          </p:cNvPicPr>
          <p:nvPr/>
        </p:nvPicPr>
        <p:blipFill>
          <a:blip r:embed="rId2"/>
          <a:stretch>
            <a:fillRect/>
          </a:stretch>
        </p:blipFill>
        <p:spPr>
          <a:xfrm>
            <a:off x="425976" y="1277985"/>
            <a:ext cx="8420830" cy="2149026"/>
          </a:xfrm>
          <a:prstGeom prst="rect">
            <a:avLst/>
          </a:prstGeom>
        </p:spPr>
      </p:pic>
    </p:spTree>
    <p:extLst>
      <p:ext uri="{BB962C8B-B14F-4D97-AF65-F5344CB8AC3E}">
        <p14:creationId xmlns:p14="http://schemas.microsoft.com/office/powerpoint/2010/main" val="1015123748"/>
      </p:ext>
    </p:extLst>
  </p:cSld>
  <p:clrMapOvr>
    <a:masterClrMapping/>
  </p:clrMapOvr>
</p:sld>
</file>

<file path=ppt/theme/theme1.xml><?xml version="1.0" encoding="utf-8"?>
<a:theme xmlns:a="http://schemas.openxmlformats.org/drawingml/2006/main" name="Organization &amp; Planning Skills Workshop Infographics by Slidesgo">
  <a:themeElements>
    <a:clrScheme name="Simple Light">
      <a:dk1>
        <a:srgbClr val="181818"/>
      </a:dk1>
      <a:lt1>
        <a:srgbClr val="DDD0C0"/>
      </a:lt1>
      <a:dk2>
        <a:srgbClr val="91A1BA"/>
      </a:dk2>
      <a:lt2>
        <a:srgbClr val="465065"/>
      </a:lt2>
      <a:accent1>
        <a:srgbClr val="FFFFFF"/>
      </a:accent1>
      <a:accent2>
        <a:srgbClr val="FFFFFF"/>
      </a:accent2>
      <a:accent3>
        <a:srgbClr val="FFFFFF"/>
      </a:accent3>
      <a:accent4>
        <a:srgbClr val="FFFFFF"/>
      </a:accent4>
      <a:accent5>
        <a:srgbClr val="FFFFFF"/>
      </a:accent5>
      <a:accent6>
        <a:srgbClr val="FFFFFF"/>
      </a:accent6>
      <a:hlink>
        <a:srgbClr val="18181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423</TotalTime>
  <Words>3795</Words>
  <Application>Microsoft Office PowerPoint</Application>
  <PresentationFormat>On-screen Show (16:9)</PresentationFormat>
  <Paragraphs>357</Paragraphs>
  <Slides>44</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44</vt:i4>
      </vt:variant>
    </vt:vector>
  </HeadingPairs>
  <TitlesOfParts>
    <vt:vector size="56" baseType="lpstr">
      <vt:lpstr>Segoe UI</vt:lpstr>
      <vt:lpstr>Arial</vt:lpstr>
      <vt:lpstr>CourierNewPSMT</vt:lpstr>
      <vt:lpstr>Cambria Math</vt:lpstr>
      <vt:lpstr>Bebas Neue</vt:lpstr>
      <vt:lpstr>Catamaran</vt:lpstr>
      <vt:lpstr>Trebuchet MS</vt:lpstr>
      <vt:lpstr>Söhne</vt:lpstr>
      <vt:lpstr>Times New Roman</vt:lpstr>
      <vt:lpstr>Courier New</vt:lpstr>
      <vt:lpstr>Erica One</vt:lpstr>
      <vt:lpstr>Organization &amp; Planning Skills Workshop Infographics by Slidesgo</vt:lpstr>
      <vt:lpstr>SKIN ABNORMAL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quả thí nghiệm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SKIN ABNORMAL DETECTION</dc:title>
  <cp:lastModifiedBy>Nguyen Dinh Duc Tho</cp:lastModifiedBy>
  <cp:revision>4</cp:revision>
  <dcterms:modified xsi:type="dcterms:W3CDTF">2023-05-23T12:53:58Z</dcterms:modified>
</cp:coreProperties>
</file>